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CC9E8"/>
    <a:srgbClr val="278EC1"/>
    <a:srgbClr val="3768B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278E5A4D-9502-4712-A23A-03E2CFF8B1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3623381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78E5A4D-9502-4712-A23A-03E2CFF8B1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41150355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78E5A4D-9502-4712-A23A-03E2CFF8B1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E79EA-4D75-4462-8A35-3E8B87762C48}" type="slidenum">
              <a:rPr lang="en-US" smtClean="0"/>
              <a:t>‹Nº›</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6460479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78E5A4D-9502-4712-A23A-03E2CFF8B1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12289945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78E5A4D-9502-4712-A23A-03E2CFF8B1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E79EA-4D75-4462-8A35-3E8B87762C48}" type="slidenum">
              <a:rPr lang="en-US" smtClean="0"/>
              <a:t>‹Nº›</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8607285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Editar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78E5A4D-9502-4712-A23A-03E2CFF8B1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28709393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8E5A4D-9502-4712-A23A-03E2CFF8B1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18479264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8E5A4D-9502-4712-A23A-03E2CFF8B1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40060769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278E5A4D-9502-4712-A23A-03E2CFF8B1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4811906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278E5A4D-9502-4712-A23A-03E2CFF8B1EA}" type="datetimeFigureOut">
              <a:rPr lang="en-US" smtClean="0"/>
              <a:t>10/13/2021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15911342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278E5A4D-9502-4712-A23A-03E2CFF8B1EA}"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7569924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278E5A4D-9502-4712-A23A-03E2CFF8B1EA}" type="datetimeFigureOut">
              <a:rPr lang="en-US" smtClean="0"/>
              <a:t>10/13/2021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40052359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278E5A4D-9502-4712-A23A-03E2CFF8B1EA}" type="datetimeFigureOut">
              <a:rPr lang="en-US" smtClean="0"/>
              <a:t>10/13/2021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2293914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8E5A4D-9502-4712-A23A-03E2CFF8B1EA}" type="datetimeFigureOut">
              <a:rPr lang="en-US" smtClean="0"/>
              <a:t>10/13/2021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20749536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78E5A4D-9502-4712-A23A-03E2CFF8B1EA}"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37461951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278E5A4D-9502-4712-A23A-03E2CFF8B1EA}" type="datetimeFigureOut">
              <a:rPr lang="en-US" smtClean="0"/>
              <a:t>10/13/2021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3DE79EA-4D75-4462-8A35-3E8B87762C48}" type="slidenum">
              <a:rPr lang="en-US" smtClean="0"/>
              <a:t>‹Nº›</a:t>
            </a:fld>
            <a:endParaRPr lang="en-US"/>
          </a:p>
        </p:txBody>
      </p:sp>
    </p:spTree>
    <p:extLst>
      <p:ext uri="{BB962C8B-B14F-4D97-AF65-F5344CB8AC3E}">
        <p14:creationId xmlns:p14="http://schemas.microsoft.com/office/powerpoint/2010/main" val="50945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78E5A4D-9502-4712-A23A-03E2CFF8B1EA}" type="datetimeFigureOut">
              <a:rPr lang="en-US" smtClean="0"/>
              <a:t>10/13/2021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3DE79EA-4D75-4462-8A35-3E8B87762C48}" type="slidenum">
              <a:rPr lang="en-US" smtClean="0"/>
              <a:t>‹Nº›</a:t>
            </a:fld>
            <a:endParaRPr lang="en-US"/>
          </a:p>
        </p:txBody>
      </p:sp>
    </p:spTree>
    <p:extLst>
      <p:ext uri="{BB962C8B-B14F-4D97-AF65-F5344CB8AC3E}">
        <p14:creationId xmlns:p14="http://schemas.microsoft.com/office/powerpoint/2010/main" val="398621973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1.pn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5.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6.pn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7.pn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3"/>
          <p:cNvSpPr>
            <a:spLocks noGrp="1"/>
          </p:cNvSpPr>
          <p:nvPr>
            <p:ph type="title"/>
          </p:nvPr>
        </p:nvSpPr>
        <p:spPr/>
        <p:txBody>
          <a:bodyPr>
            <a:normAutofit fontScale="90000"/>
          </a:bodyPr>
          <a:lstStyle/>
          <a:p>
            <a:pPr algn="ctr"/>
            <a:r>
              <a:rPr lang="es-EC" sz="2200" b="1" i="1" dirty="0" smtClean="0"/>
              <a:t/>
            </a:r>
            <a:br>
              <a:rPr lang="es-EC" sz="2200" b="1" i="1" dirty="0" smtClean="0"/>
            </a:br>
            <a:r>
              <a:rPr lang="es-EC" sz="2200" b="1" i="1" dirty="0"/>
              <a:t/>
            </a:r>
            <a:br>
              <a:rPr lang="es-EC" sz="2200" b="1" i="1" dirty="0"/>
            </a:br>
            <a:r>
              <a:rPr lang="es-EC" sz="2800" b="1" i="1" dirty="0" smtClean="0"/>
              <a:t/>
            </a:r>
            <a:br>
              <a:rPr lang="es-EC" sz="2800" b="1" i="1" dirty="0" smtClean="0"/>
            </a:br>
            <a:r>
              <a:rPr lang="es-EC" sz="2800" b="1" i="1" dirty="0" smtClean="0">
                <a:latin typeface="Times New Roman" panose="02020603050405020304" pitchFamily="18" charset="0"/>
                <a:cs typeface="Times New Roman" panose="02020603050405020304" pitchFamily="18" charset="0"/>
              </a:rPr>
              <a:t>PROTOCOLO </a:t>
            </a:r>
            <a:r>
              <a:rPr lang="es-EC" sz="2800" b="1" i="1" dirty="0">
                <a:latin typeface="Times New Roman" panose="02020603050405020304" pitchFamily="18" charset="0"/>
                <a:cs typeface="Times New Roman" panose="02020603050405020304" pitchFamily="18" charset="0"/>
              </a:rPr>
              <a:t>DE PREVENCIÓN Y ATENCIÓN DE CASOS DE DISCRIMINACIÓN, ACOSO</a:t>
            </a:r>
            <a:r>
              <a:rPr lang="en-US" sz="2800" b="1" dirty="0">
                <a:latin typeface="Times New Roman" panose="02020603050405020304" pitchFamily="18" charset="0"/>
                <a:cs typeface="Times New Roman" panose="02020603050405020304" pitchFamily="18" charset="0"/>
              </a:rPr>
              <a:t/>
            </a:r>
            <a:br>
              <a:rPr lang="en-US" sz="2800" b="1" dirty="0">
                <a:latin typeface="Times New Roman" panose="02020603050405020304" pitchFamily="18" charset="0"/>
                <a:cs typeface="Times New Roman" panose="02020603050405020304" pitchFamily="18" charset="0"/>
              </a:rPr>
            </a:br>
            <a:r>
              <a:rPr lang="es-EC" sz="2800" b="1" i="1" dirty="0">
                <a:latin typeface="Times New Roman" panose="02020603050405020304" pitchFamily="18" charset="0"/>
                <a:cs typeface="Times New Roman" panose="02020603050405020304" pitchFamily="18" charset="0"/>
              </a:rPr>
              <a:t>LABORAL Y TODA FORMA DE VIOLENCIA EN LOS ESPACIOS DE TRABAJO</a:t>
            </a:r>
            <a:r>
              <a:rPr lang="en-US" dirty="0">
                <a:latin typeface="Times New Roman" panose="02020603050405020304" pitchFamily="18" charset="0"/>
                <a:cs typeface="Times New Roman" panose="02020603050405020304" pitchFamily="18" charset="0"/>
              </a:rPr>
              <a:t/>
            </a:r>
            <a:br>
              <a:rPr lang="en-US" dirty="0">
                <a:latin typeface="Times New Roman" panose="02020603050405020304" pitchFamily="18" charset="0"/>
                <a:cs typeface="Times New Roman" panose="02020603050405020304" pitchFamily="18" charset="0"/>
              </a:rPr>
            </a:br>
            <a:r>
              <a:rPr lang="es-EC" dirty="0"/>
              <a:t/>
            </a:r>
            <a:br>
              <a:rPr lang="es-EC" dirty="0"/>
            </a:br>
            <a:endParaRPr lang="en-US" dirty="0"/>
          </a:p>
        </p:txBody>
      </p:sp>
      <p:pic>
        <p:nvPicPr>
          <p:cNvPr id="7" name="Marcador de contenido 6"/>
          <p:cNvPicPr>
            <a:picLocks noGrp="1" noChangeAspect="1"/>
          </p:cNvPicPr>
          <p:nvPr>
            <p:ph sz="half" idx="1"/>
          </p:nvPr>
        </p:nvPicPr>
        <p:blipFill>
          <a:blip r:embed="rId2"/>
          <a:stretch>
            <a:fillRect/>
          </a:stretch>
        </p:blipFill>
        <p:spPr>
          <a:xfrm>
            <a:off x="1516856" y="3344069"/>
            <a:ext cx="3401985" cy="2541724"/>
          </a:xfrm>
          <a:prstGeom prst="rect">
            <a:avLst/>
          </a:prstGeom>
          <a:ln>
            <a:noFill/>
          </a:ln>
          <a:effectLst>
            <a:softEdge rad="112500"/>
          </a:effectLst>
        </p:spPr>
      </p:pic>
      <p:sp>
        <p:nvSpPr>
          <p:cNvPr id="6" name="Marcador de contenido 5"/>
          <p:cNvSpPr>
            <a:spLocks noGrp="1"/>
          </p:cNvSpPr>
          <p:nvPr>
            <p:ph sz="half" idx="2"/>
          </p:nvPr>
        </p:nvSpPr>
        <p:spPr>
          <a:xfrm>
            <a:off x="5759669" y="1825625"/>
            <a:ext cx="5749159" cy="4351338"/>
          </a:xfrm>
        </p:spPr>
        <p:txBody>
          <a:bodyPr>
            <a:normAutofit fontScale="85000" lnSpcReduction="20000"/>
          </a:bodyPr>
          <a:lstStyle/>
          <a:p>
            <a:pPr marL="0" indent="0" algn="just">
              <a:buNone/>
            </a:pPr>
            <a:endParaRPr lang="es-EC" sz="1600" b="1" dirty="0" smtClean="0"/>
          </a:p>
          <a:p>
            <a:pPr marL="0" indent="0" algn="just">
              <a:buNone/>
            </a:pPr>
            <a:endParaRPr lang="es-EC" sz="1600" b="1" dirty="0"/>
          </a:p>
          <a:p>
            <a:pPr marL="0" indent="0" algn="just">
              <a:buNone/>
            </a:pPr>
            <a:endParaRPr lang="es-EC" sz="1600" b="1" dirty="0" smtClean="0"/>
          </a:p>
          <a:p>
            <a:pPr marL="0" indent="0" algn="just">
              <a:buNone/>
            </a:pPr>
            <a:endParaRPr lang="es-EC" sz="1600" b="1" dirty="0"/>
          </a:p>
          <a:p>
            <a:pPr marL="0" indent="0" algn="just">
              <a:buNone/>
            </a:pPr>
            <a:endParaRPr lang="es-EC" sz="1600" b="1" dirty="0" smtClean="0"/>
          </a:p>
          <a:p>
            <a:pPr marL="0" indent="0" algn="just">
              <a:buNone/>
            </a:pPr>
            <a:r>
              <a:rPr lang="es-EC" sz="1600" b="1" dirty="0" smtClean="0">
                <a:latin typeface="Arial" panose="020B0604020202020204" pitchFamily="34" charset="0"/>
                <a:cs typeface="Arial" panose="020B0604020202020204" pitchFamily="34" charset="0"/>
              </a:rPr>
              <a:t>Definiciones generales del protocolo:</a:t>
            </a:r>
          </a:p>
          <a:p>
            <a:pPr marL="0" indent="0" algn="just">
              <a:buNone/>
            </a:pPr>
            <a:r>
              <a:rPr lang="es-EC" sz="1600" b="1" dirty="0">
                <a:latin typeface="Arial" panose="020B0604020202020204" pitchFamily="34" charset="0"/>
                <a:cs typeface="Arial" panose="020B0604020202020204" pitchFamily="34" charset="0"/>
              </a:rPr>
              <a:t>Factores de riesgo psicosocial:  </a:t>
            </a:r>
            <a:r>
              <a:rPr lang="es-EC" sz="1600" dirty="0">
                <a:latin typeface="Arial" panose="020B0604020202020204" pitchFamily="34" charset="0"/>
                <a:cs typeface="Arial" panose="020B0604020202020204" pitchFamily="34" charset="0"/>
              </a:rPr>
              <a:t>aquellos aspectos del diseño del trabajo y  la organización y gestión del trabajo, y su contexto social y ambiental, que puede tener el potencial de causar daño psicológico o </a:t>
            </a:r>
            <a:r>
              <a:rPr lang="es-EC" sz="1600" dirty="0" smtClean="0">
                <a:latin typeface="Arial" panose="020B0604020202020204" pitchFamily="34" charset="0"/>
                <a:cs typeface="Arial" panose="020B0604020202020204" pitchFamily="34" charset="0"/>
              </a:rPr>
              <a:t>físico.</a:t>
            </a:r>
            <a:endParaRPr lang="es-EC" sz="1600" dirty="0">
              <a:latin typeface="Arial" panose="020B0604020202020204" pitchFamily="34" charset="0"/>
              <a:cs typeface="Arial" panose="020B0604020202020204" pitchFamily="34" charset="0"/>
            </a:endParaRPr>
          </a:p>
          <a:p>
            <a:pPr marL="0" indent="0" algn="just">
              <a:buNone/>
            </a:pPr>
            <a:r>
              <a:rPr lang="es-EC" sz="1600" b="1" dirty="0" smtClean="0">
                <a:latin typeface="Arial" panose="020B0604020202020204" pitchFamily="34" charset="0"/>
                <a:cs typeface="Arial" panose="020B0604020202020204" pitchFamily="34" charset="0"/>
              </a:rPr>
              <a:t>Violencia</a:t>
            </a:r>
            <a:r>
              <a:rPr lang="es-EC" sz="1600" b="1" dirty="0">
                <a:latin typeface="Arial" panose="020B0604020202020204" pitchFamily="34" charset="0"/>
                <a:cs typeface="Arial" panose="020B0604020202020204" pitchFamily="34" charset="0"/>
              </a:rPr>
              <a:t>: </a:t>
            </a:r>
            <a:r>
              <a:rPr lang="es-EC" sz="1600" dirty="0">
                <a:latin typeface="Arial" panose="020B0604020202020204" pitchFamily="34" charset="0"/>
                <a:cs typeface="Arial" panose="020B0604020202020204" pitchFamily="34" charset="0"/>
              </a:rPr>
              <a:t>acción y efecto de violentar</a:t>
            </a:r>
            <a:r>
              <a:rPr lang="es-EC" sz="1600" dirty="0" smtClean="0">
                <a:latin typeface="Arial" panose="020B0604020202020204" pitchFamily="34" charset="0"/>
                <a:cs typeface="Arial" panose="020B0604020202020204" pitchFamily="34" charset="0"/>
              </a:rPr>
              <a:t>;</a:t>
            </a:r>
          </a:p>
          <a:p>
            <a:pPr marL="0" indent="0" algn="just">
              <a:buNone/>
            </a:pPr>
            <a:r>
              <a:rPr lang="es-EC" sz="1600" dirty="0" smtClean="0">
                <a:latin typeface="Arial" panose="020B0604020202020204" pitchFamily="34" charset="0"/>
                <a:cs typeface="Arial" panose="020B0604020202020204" pitchFamily="34" charset="0"/>
              </a:rPr>
              <a:t> Violentar</a:t>
            </a:r>
            <a:r>
              <a:rPr lang="es-EC" sz="1600" dirty="0">
                <a:latin typeface="Arial" panose="020B0604020202020204" pitchFamily="34" charset="0"/>
                <a:cs typeface="Arial" panose="020B0604020202020204" pitchFamily="34" charset="0"/>
              </a:rPr>
              <a:t>: aplicar medios violentos a cosas o personas para vencer su resistencia. </a:t>
            </a:r>
            <a:endParaRPr lang="es-EC" sz="1600" dirty="0" smtClean="0">
              <a:latin typeface="Arial" panose="020B0604020202020204" pitchFamily="34" charset="0"/>
              <a:cs typeface="Arial" panose="020B0604020202020204" pitchFamily="34" charset="0"/>
            </a:endParaRPr>
          </a:p>
          <a:p>
            <a:pPr marL="0" indent="0" algn="just">
              <a:buNone/>
            </a:pPr>
            <a:r>
              <a:rPr lang="es-EC" sz="1600" b="1" dirty="0">
                <a:latin typeface="Arial" panose="020B0604020202020204" pitchFamily="34" charset="0"/>
                <a:cs typeface="Arial" panose="020B0604020202020204" pitchFamily="34" charset="0"/>
              </a:rPr>
              <a:t>Denunciar: </a:t>
            </a:r>
            <a:r>
              <a:rPr lang="es-EC" sz="1600" dirty="0">
                <a:latin typeface="Arial" panose="020B0604020202020204" pitchFamily="34" charset="0"/>
                <a:cs typeface="Arial" panose="020B0604020202020204" pitchFamily="34" charset="0"/>
              </a:rPr>
              <a:t>participar o declarar oficialmente el estado ilegal, irregular o inconveniente de algo. </a:t>
            </a:r>
            <a:endParaRPr lang="es-EC" sz="1600" dirty="0" smtClean="0">
              <a:latin typeface="Arial" panose="020B0604020202020204" pitchFamily="34" charset="0"/>
              <a:cs typeface="Arial" panose="020B0604020202020204" pitchFamily="34" charset="0"/>
            </a:endParaRPr>
          </a:p>
          <a:p>
            <a:pPr marL="0" indent="0" algn="just">
              <a:buNone/>
            </a:pPr>
            <a:r>
              <a:rPr lang="es-EC" sz="1600" b="1" dirty="0">
                <a:latin typeface="Arial" panose="020B0604020202020204" pitchFamily="34" charset="0"/>
                <a:cs typeface="Arial" panose="020B0604020202020204" pitchFamily="34" charset="0"/>
              </a:rPr>
              <a:t>Protocolo: </a:t>
            </a:r>
            <a:r>
              <a:rPr lang="es-EC" sz="1600" dirty="0">
                <a:latin typeface="Arial" panose="020B0604020202020204" pitchFamily="34" charset="0"/>
                <a:cs typeface="Arial" panose="020B0604020202020204" pitchFamily="34" charset="0"/>
              </a:rPr>
              <a:t>secuencia detallada de un proceso de actuación científica, técnica, médica entre otros. </a:t>
            </a:r>
            <a:endParaRPr lang="es-EC" sz="1600" dirty="0" smtClean="0">
              <a:latin typeface="Arial" panose="020B0604020202020204" pitchFamily="34" charset="0"/>
              <a:cs typeface="Arial" panose="020B0604020202020204" pitchFamily="34" charset="0"/>
            </a:endParaRPr>
          </a:p>
          <a:p>
            <a:pPr marL="0" indent="0">
              <a:buNone/>
            </a:pPr>
            <a:endParaRPr lang="es-EC" dirty="0"/>
          </a:p>
          <a:p>
            <a:pPr marL="0" indent="0">
              <a:buNone/>
            </a:pPr>
            <a:endParaRPr lang="es-EC" dirty="0" smtClean="0"/>
          </a:p>
          <a:p>
            <a:pPr marL="0" indent="0">
              <a:buNone/>
            </a:pPr>
            <a:endParaRPr lang="es-EC" dirty="0" smtClean="0"/>
          </a:p>
          <a:p>
            <a:pPr marL="0" indent="0">
              <a:buNone/>
            </a:pPr>
            <a:endParaRPr lang="en-US" dirty="0"/>
          </a:p>
        </p:txBody>
      </p:sp>
      <p:pic>
        <p:nvPicPr>
          <p:cNvPr id="2" name="Imagen 1"/>
          <p:cNvPicPr>
            <a:picLocks noChangeAspect="1"/>
          </p:cNvPicPr>
          <p:nvPr/>
        </p:nvPicPr>
        <p:blipFill>
          <a:blip r:embed="rId3"/>
          <a:stretch>
            <a:fillRect/>
          </a:stretch>
        </p:blipFill>
        <p:spPr>
          <a:xfrm>
            <a:off x="8943058" y="0"/>
            <a:ext cx="3569126" cy="2975022"/>
          </a:xfrm>
          <a:prstGeom prst="rect">
            <a:avLst/>
          </a:prstGeom>
        </p:spPr>
      </p:pic>
    </p:spTree>
    <p:extLst>
      <p:ext uri="{BB962C8B-B14F-4D97-AF65-F5344CB8AC3E}">
        <p14:creationId xmlns:p14="http://schemas.microsoft.com/office/powerpoint/2010/main" val="19688660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Marcador de contenido 1"/>
          <p:cNvPicPr>
            <a:picLocks noGrp="1" noChangeAspect="1"/>
          </p:cNvPicPr>
          <p:nvPr>
            <p:ph sz="half" idx="1"/>
          </p:nvPr>
        </p:nvPicPr>
        <p:blipFill>
          <a:blip r:embed="rId2"/>
          <a:stretch>
            <a:fillRect/>
          </a:stretch>
        </p:blipFill>
        <p:spPr>
          <a:xfrm>
            <a:off x="684054" y="783771"/>
            <a:ext cx="3718129" cy="4807131"/>
          </a:xfrm>
          <a:prstGeom prst="rect">
            <a:avLst/>
          </a:prstGeom>
        </p:spPr>
      </p:pic>
      <p:sp>
        <p:nvSpPr>
          <p:cNvPr id="4" name="Marcador de contenido 3"/>
          <p:cNvSpPr>
            <a:spLocks noGrp="1"/>
          </p:cNvSpPr>
          <p:nvPr>
            <p:ph sz="half" idx="2"/>
          </p:nvPr>
        </p:nvSpPr>
        <p:spPr>
          <a:xfrm>
            <a:off x="4656083" y="914400"/>
            <a:ext cx="3647089" cy="4960883"/>
          </a:xfrm>
        </p:spPr>
        <p:txBody>
          <a:bodyPr/>
          <a:lstStyle/>
          <a:p>
            <a:pPr algn="just"/>
            <a:r>
              <a:rPr lang="es-EC" b="1" dirty="0">
                <a:latin typeface="Times New Roman" panose="02020603050405020304" pitchFamily="18" charset="0"/>
                <a:cs typeface="Times New Roman" panose="02020603050405020304" pitchFamily="18" charset="0"/>
              </a:rPr>
              <a:t>Prevención </a:t>
            </a:r>
            <a:endParaRPr lang="es-EC" b="1" dirty="0" smtClean="0">
              <a:latin typeface="Times New Roman" panose="02020603050405020304" pitchFamily="18" charset="0"/>
              <a:cs typeface="Times New Roman" panose="02020603050405020304" pitchFamily="18" charset="0"/>
            </a:endParaRPr>
          </a:p>
          <a:p>
            <a:pPr marL="0" indent="0" algn="just">
              <a:buNone/>
            </a:pPr>
            <a:endParaRPr lang="en-US" dirty="0">
              <a:latin typeface="Times New Roman" panose="02020603050405020304" pitchFamily="18" charset="0"/>
              <a:cs typeface="Times New Roman" panose="02020603050405020304" pitchFamily="18" charset="0"/>
            </a:endParaRPr>
          </a:p>
          <a:p>
            <a:pPr marL="0" indent="0" algn="just">
              <a:buNone/>
            </a:pPr>
            <a:r>
              <a:rPr lang="es-EC" sz="1600" dirty="0">
                <a:latin typeface="Times New Roman" panose="02020603050405020304" pitchFamily="18" charset="0"/>
                <a:cs typeface="Times New Roman" panose="02020603050405020304" pitchFamily="18" charset="0"/>
              </a:rPr>
              <a:t>Cuyo objeto es el tratamiento y la rehabilitación, la reincorporación al trabajo y el seguimiento de aquellos trabajadores que sufren o han sufrido problemas con los riesgos psicosociales, proceso que se llevará a cabo a través de Seguridad Industrial, Salud Ocupacional, Recursos Humanos, Trabajo Social y los respectivos especialistas en Psicología Clínica y Psiquiatría</a:t>
            </a:r>
            <a:r>
              <a:rPr lang="es-EC" sz="1600" dirty="0" smtClean="0">
                <a:latin typeface="Times New Roman" panose="02020603050405020304" pitchFamily="18" charset="0"/>
                <a:cs typeface="Times New Roman" panose="02020603050405020304" pitchFamily="18" charset="0"/>
              </a:rPr>
              <a:t>.</a:t>
            </a:r>
          </a:p>
          <a:p>
            <a:pPr marL="0" indent="0">
              <a:buNone/>
            </a:pPr>
            <a:endParaRPr lang="en-US" sz="1600" dirty="0">
              <a:latin typeface="Arial" panose="020B0604020202020204" pitchFamily="34" charset="0"/>
              <a:cs typeface="Arial" panose="020B0604020202020204" pitchFamily="34" charset="0"/>
            </a:endParaRPr>
          </a:p>
          <a:p>
            <a:endParaRPr lang="en-US" dirty="0"/>
          </a:p>
        </p:txBody>
      </p:sp>
      <p:pic>
        <p:nvPicPr>
          <p:cNvPr id="5" name="Imagen 4"/>
          <p:cNvPicPr>
            <a:picLocks noChangeAspect="1"/>
          </p:cNvPicPr>
          <p:nvPr/>
        </p:nvPicPr>
        <p:blipFill>
          <a:blip r:embed="rId3"/>
          <a:stretch>
            <a:fillRect/>
          </a:stretch>
        </p:blipFill>
        <p:spPr>
          <a:xfrm>
            <a:off x="-53997" y="5434147"/>
            <a:ext cx="1476102" cy="1230395"/>
          </a:xfrm>
          <a:prstGeom prst="rect">
            <a:avLst/>
          </a:prstGeom>
        </p:spPr>
      </p:pic>
    </p:spTree>
    <p:extLst>
      <p:ext uri="{BB962C8B-B14F-4D97-AF65-F5344CB8AC3E}">
        <p14:creationId xmlns:p14="http://schemas.microsoft.com/office/powerpoint/2010/main" val="31324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ChangeArrowheads="1"/>
          </p:cNvSpPr>
          <p:nvPr/>
        </p:nvSpPr>
        <p:spPr bwMode="auto">
          <a:xfrm>
            <a:off x="0" y="-387222"/>
            <a:ext cx="12297534"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rgbClr val="2D74B5"/>
              </a:solidFill>
              <a:effectLst/>
              <a:latin typeface="Arial" panose="020B0604020202020204" pitchFamily="34" charset="0"/>
              <a:ea typeface="Calibri" panose="020F050202020403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lang="en-US" altLang="en-US" sz="1200" dirty="0">
              <a:solidFill>
                <a:srgbClr val="2D74B5"/>
              </a:solidFill>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200" b="0" i="0" u="none" strike="noStrike" cap="none" normalizeH="0" baseline="0" dirty="0" smtClean="0">
              <a:ln>
                <a:noFill/>
              </a:ln>
              <a:solidFill>
                <a:srgbClr val="2D74B5"/>
              </a:solidFill>
              <a:effectLst/>
              <a:latin typeface="Arial" panose="020B0604020202020204" pitchFamily="34" charset="0"/>
              <a:ea typeface="Times New Roman" panose="02020603050405020304"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7" name="Rectangle 4"/>
          <p:cNvSpPr>
            <a:spLocks noChangeArrowheads="1"/>
          </p:cNvSpPr>
          <p:nvPr/>
        </p:nvSpPr>
        <p:spPr bwMode="auto">
          <a:xfrm>
            <a:off x="118333" y="473336"/>
            <a:ext cx="2424680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US"/>
          </a:p>
        </p:txBody>
      </p:sp>
      <p:sp>
        <p:nvSpPr>
          <p:cNvPr id="2" name="Título 1"/>
          <p:cNvSpPr>
            <a:spLocks noGrp="1"/>
          </p:cNvSpPr>
          <p:nvPr>
            <p:ph type="title"/>
          </p:nvPr>
        </p:nvSpPr>
        <p:spPr>
          <a:xfrm>
            <a:off x="677334" y="111188"/>
            <a:ext cx="10360779" cy="724295"/>
          </a:xfrm>
        </p:spPr>
        <p:txBody>
          <a:bodyPr/>
          <a:lstStyle/>
          <a:p>
            <a:r>
              <a:rPr lang="en-US" spc="5" dirty="0" smtClean="0">
                <a:solidFill>
                  <a:schemeClr val="accent2">
                    <a:lumMod val="75000"/>
                  </a:schemeClr>
                </a:solidFill>
                <a:latin typeface="Times New Roman" panose="02020603050405020304" pitchFamily="18" charset="0"/>
                <a:ea typeface="Calibri" panose="020F0502020204030204" pitchFamily="34" charset="0"/>
              </a:rPr>
              <a:t>                           </a:t>
            </a:r>
            <a:r>
              <a:rPr lang="en-US" sz="3800" spc="5" dirty="0" smtClean="0">
                <a:solidFill>
                  <a:schemeClr val="accent2">
                    <a:lumMod val="75000"/>
                  </a:schemeClr>
                </a:solidFill>
                <a:latin typeface="Times New Roman" panose="02020603050405020304" pitchFamily="18" charset="0"/>
                <a:ea typeface="Calibri" panose="020F0502020204030204" pitchFamily="34" charset="0"/>
              </a:rPr>
              <a:t>D</a:t>
            </a:r>
            <a:r>
              <a:rPr lang="en-US" sz="3800" dirty="0" smtClean="0">
                <a:solidFill>
                  <a:schemeClr val="accent2">
                    <a:lumMod val="75000"/>
                  </a:schemeClr>
                </a:solidFill>
                <a:latin typeface="Times New Roman" panose="02020603050405020304" pitchFamily="18" charset="0"/>
                <a:ea typeface="Calibri" panose="020F0502020204030204" pitchFamily="34" charset="0"/>
              </a:rPr>
              <a:t>IAGRAMA DEL FLUJO</a:t>
            </a:r>
            <a:endParaRPr lang="es-ES" sz="3800" dirty="0">
              <a:solidFill>
                <a:schemeClr val="accent2">
                  <a:lumMod val="75000"/>
                </a:schemeClr>
              </a:solidFill>
            </a:endParaRPr>
          </a:p>
        </p:txBody>
      </p:sp>
      <p:sp>
        <p:nvSpPr>
          <p:cNvPr id="4" name="Rectángulo 3"/>
          <p:cNvSpPr/>
          <p:nvPr/>
        </p:nvSpPr>
        <p:spPr>
          <a:xfrm>
            <a:off x="3399035" y="783177"/>
            <a:ext cx="4791376" cy="810492"/>
          </a:xfrm>
          <a:prstGeom prst="rect">
            <a:avLst/>
          </a:prstGeom>
          <a:solidFill>
            <a:srgbClr val="8CC9E8"/>
          </a:solidFill>
          <a:ln w="9525" cap="flat" cmpd="sng" algn="ctr">
            <a:solidFill>
              <a:srgbClr val="8CC9E8"/>
            </a:solidFill>
            <a:prstDash val="solid"/>
            <a:round/>
            <a:headEnd type="none" w="med" len="med"/>
            <a:tailEnd type="none" w="med" len="med"/>
          </a:ln>
        </p:spPr>
        <p:style>
          <a:lnRef idx="0">
            <a:scrgbClr r="0" g="0" b="0"/>
          </a:lnRef>
          <a:fillRef idx="0">
            <a:scrgbClr r="0" g="0" b="0"/>
          </a:fillRef>
          <a:effectRef idx="0">
            <a:scrgbClr r="0" g="0" b="0"/>
          </a:effectRef>
          <a:fontRef idx="minor">
            <a:schemeClr val="dk1"/>
          </a:fontRef>
        </p:style>
        <p:txBody>
          <a:bodyPr rtlCol="0" anchor="ctr"/>
          <a:lstStyle/>
          <a:p>
            <a:pPr algn="ctr"/>
            <a:r>
              <a:rPr lang="es-ES" sz="1600" dirty="0" smtClean="0"/>
              <a:t>¿Sufres algún caso de  acoso, violencia o discriminación</a:t>
            </a:r>
            <a:r>
              <a:rPr lang="es-ES" sz="1600" dirty="0" smtClean="0"/>
              <a:t>?</a:t>
            </a:r>
            <a:endParaRPr lang="es-ES" sz="1600" dirty="0" smtClean="0"/>
          </a:p>
          <a:p>
            <a:pPr algn="ctr"/>
            <a:r>
              <a:rPr lang="es-ES" sz="1600" dirty="0" smtClean="0"/>
              <a:t>¡REPORTALO!</a:t>
            </a:r>
            <a:endParaRPr lang="es-ES" sz="1600" dirty="0"/>
          </a:p>
        </p:txBody>
      </p:sp>
      <p:cxnSp>
        <p:nvCxnSpPr>
          <p:cNvPr id="11" name="Conector recto de flecha 10"/>
          <p:cNvCxnSpPr/>
          <p:nvPr/>
        </p:nvCxnSpPr>
        <p:spPr>
          <a:xfrm flipH="1">
            <a:off x="5799908" y="1696041"/>
            <a:ext cx="7877" cy="339634"/>
          </a:xfrm>
          <a:prstGeom prst="straightConnector1">
            <a:avLst/>
          </a:prstGeom>
          <a:ln>
            <a:solidFill>
              <a:srgbClr val="8CC9E8"/>
            </a:solidFill>
            <a:tailEnd type="triangle"/>
          </a:ln>
        </p:spPr>
        <p:style>
          <a:lnRef idx="1">
            <a:schemeClr val="accent1"/>
          </a:lnRef>
          <a:fillRef idx="0">
            <a:schemeClr val="accent1"/>
          </a:fillRef>
          <a:effectRef idx="0">
            <a:schemeClr val="accent1"/>
          </a:effectRef>
          <a:fontRef idx="minor">
            <a:schemeClr val="tx1"/>
          </a:fontRef>
        </p:style>
      </p:cxnSp>
      <p:sp>
        <p:nvSpPr>
          <p:cNvPr id="14" name="Rectángulo 13"/>
          <p:cNvSpPr/>
          <p:nvPr/>
        </p:nvSpPr>
        <p:spPr>
          <a:xfrm>
            <a:off x="4870804" y="2035675"/>
            <a:ext cx="1958083" cy="862149"/>
          </a:xfrm>
          <a:prstGeom prst="rect">
            <a:avLst/>
          </a:prstGeom>
          <a:solidFill>
            <a:srgbClr val="8CC9E8"/>
          </a:solidFill>
          <a:ln>
            <a:solidFill>
              <a:srgbClr val="8CC9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100" dirty="0" smtClean="0">
                <a:solidFill>
                  <a:schemeClr val="tx1"/>
                </a:solidFill>
              </a:rPr>
              <a:t>Descarga el formato de denuncias del portal de colaboradores.</a:t>
            </a:r>
            <a:endParaRPr lang="es-ES" sz="1100" dirty="0">
              <a:solidFill>
                <a:schemeClr val="tx1"/>
              </a:solidFill>
            </a:endParaRPr>
          </a:p>
        </p:txBody>
      </p:sp>
      <p:sp>
        <p:nvSpPr>
          <p:cNvPr id="15" name="Rectángulo 14"/>
          <p:cNvSpPr/>
          <p:nvPr/>
        </p:nvSpPr>
        <p:spPr>
          <a:xfrm>
            <a:off x="5307458" y="1643249"/>
            <a:ext cx="871274" cy="19748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solidFill>
                  <a:schemeClr val="tx1"/>
                </a:solidFill>
              </a:rPr>
              <a:t>Como</a:t>
            </a:r>
            <a:endParaRPr lang="es-ES" sz="900" dirty="0">
              <a:solidFill>
                <a:schemeClr val="tx1"/>
              </a:solidFill>
            </a:endParaRPr>
          </a:p>
        </p:txBody>
      </p:sp>
      <p:cxnSp>
        <p:nvCxnSpPr>
          <p:cNvPr id="16" name="Conector recto de flecha 15"/>
          <p:cNvCxnSpPr/>
          <p:nvPr/>
        </p:nvCxnSpPr>
        <p:spPr>
          <a:xfrm flipH="1">
            <a:off x="5803846" y="2856505"/>
            <a:ext cx="7877" cy="339634"/>
          </a:xfrm>
          <a:prstGeom prst="straightConnector1">
            <a:avLst/>
          </a:prstGeom>
          <a:ln>
            <a:solidFill>
              <a:srgbClr val="8CC9E8"/>
            </a:solidFill>
            <a:tailEnd type="triangle"/>
          </a:ln>
        </p:spPr>
        <p:style>
          <a:lnRef idx="1">
            <a:schemeClr val="accent1"/>
          </a:lnRef>
          <a:fillRef idx="0">
            <a:schemeClr val="accent1"/>
          </a:fillRef>
          <a:effectRef idx="0">
            <a:schemeClr val="accent1"/>
          </a:effectRef>
          <a:fontRef idx="minor">
            <a:schemeClr val="tx1"/>
          </a:fontRef>
        </p:style>
      </p:cxnSp>
      <p:sp>
        <p:nvSpPr>
          <p:cNvPr id="17" name="Rectángulo 16"/>
          <p:cNvSpPr/>
          <p:nvPr/>
        </p:nvSpPr>
        <p:spPr>
          <a:xfrm>
            <a:off x="5454774" y="2761763"/>
            <a:ext cx="698143" cy="1894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solidFill>
                  <a:schemeClr val="tx1"/>
                </a:solidFill>
              </a:rPr>
              <a:t>llena</a:t>
            </a:r>
            <a:endParaRPr lang="es-ES" sz="1200" dirty="0">
              <a:solidFill>
                <a:schemeClr val="tx1"/>
              </a:solidFill>
            </a:endParaRPr>
          </a:p>
        </p:txBody>
      </p:sp>
      <p:sp>
        <p:nvSpPr>
          <p:cNvPr id="18" name="Rectángulo 17"/>
          <p:cNvSpPr/>
          <p:nvPr/>
        </p:nvSpPr>
        <p:spPr>
          <a:xfrm>
            <a:off x="4719335" y="4257359"/>
            <a:ext cx="2426048" cy="366886"/>
          </a:xfrm>
          <a:prstGeom prst="rect">
            <a:avLst/>
          </a:prstGeom>
          <a:solidFill>
            <a:srgbClr val="8CC9E8"/>
          </a:solidFill>
          <a:ln>
            <a:solidFill>
              <a:srgbClr val="8CC9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900" dirty="0" smtClean="0">
                <a:solidFill>
                  <a:schemeClr val="tx1"/>
                </a:solidFill>
              </a:rPr>
              <a:t>Trabajo Social, Medico ocupacional o técnico de SSO.</a:t>
            </a:r>
            <a:endParaRPr lang="es-ES" sz="900" dirty="0">
              <a:solidFill>
                <a:schemeClr val="tx1"/>
              </a:solidFill>
            </a:endParaRPr>
          </a:p>
        </p:txBody>
      </p:sp>
      <p:sp>
        <p:nvSpPr>
          <p:cNvPr id="19" name="Cinta perforada 18"/>
          <p:cNvSpPr/>
          <p:nvPr/>
        </p:nvSpPr>
        <p:spPr>
          <a:xfrm>
            <a:off x="5146766" y="3092761"/>
            <a:ext cx="1682121" cy="613955"/>
          </a:xfrm>
          <a:prstGeom prst="flowChartPunchedTape">
            <a:avLst/>
          </a:prstGeom>
          <a:solidFill>
            <a:srgbClr val="8CC9E8"/>
          </a:solidFill>
          <a:ln>
            <a:solidFill>
              <a:srgbClr val="8CC9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50" dirty="0" smtClean="0">
                <a:solidFill>
                  <a:schemeClr val="tx1"/>
                </a:solidFill>
              </a:rPr>
              <a:t>Formulario de denuncias </a:t>
            </a:r>
            <a:endParaRPr lang="es-ES" sz="1050" dirty="0">
              <a:solidFill>
                <a:schemeClr val="tx1"/>
              </a:solidFill>
            </a:endParaRPr>
          </a:p>
        </p:txBody>
      </p:sp>
      <p:cxnSp>
        <p:nvCxnSpPr>
          <p:cNvPr id="20" name="Conector recto de flecha 19"/>
          <p:cNvCxnSpPr/>
          <p:nvPr/>
        </p:nvCxnSpPr>
        <p:spPr>
          <a:xfrm flipH="1">
            <a:off x="5735219" y="3623912"/>
            <a:ext cx="7876" cy="678548"/>
          </a:xfrm>
          <a:prstGeom prst="straightConnector1">
            <a:avLst/>
          </a:prstGeom>
          <a:ln>
            <a:solidFill>
              <a:srgbClr val="8CC9E8"/>
            </a:solidFill>
            <a:tailEnd type="triangle"/>
          </a:ln>
        </p:spPr>
        <p:style>
          <a:lnRef idx="1">
            <a:schemeClr val="accent1"/>
          </a:lnRef>
          <a:fillRef idx="0">
            <a:schemeClr val="accent1"/>
          </a:fillRef>
          <a:effectRef idx="0">
            <a:schemeClr val="accent1"/>
          </a:effectRef>
          <a:fontRef idx="minor">
            <a:schemeClr val="tx1"/>
          </a:fontRef>
        </p:style>
      </p:cxnSp>
      <p:sp>
        <p:nvSpPr>
          <p:cNvPr id="23" name="Rectángulo 22"/>
          <p:cNvSpPr/>
          <p:nvPr/>
        </p:nvSpPr>
        <p:spPr>
          <a:xfrm>
            <a:off x="4719335" y="3815353"/>
            <a:ext cx="2276776" cy="29566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000" dirty="0" smtClean="0">
                <a:solidFill>
                  <a:schemeClr val="tx1"/>
                </a:solidFill>
              </a:rPr>
              <a:t>Preséntalo a cualquiera de estas personas </a:t>
            </a:r>
            <a:endParaRPr lang="es-ES" sz="1000" dirty="0">
              <a:solidFill>
                <a:schemeClr val="tx1"/>
              </a:solidFill>
            </a:endParaRPr>
          </a:p>
        </p:txBody>
      </p:sp>
      <p:cxnSp>
        <p:nvCxnSpPr>
          <p:cNvPr id="24" name="Conector recto de flecha 23"/>
          <p:cNvCxnSpPr/>
          <p:nvPr/>
        </p:nvCxnSpPr>
        <p:spPr>
          <a:xfrm>
            <a:off x="7145383" y="4440802"/>
            <a:ext cx="1737985" cy="0"/>
          </a:xfrm>
          <a:prstGeom prst="straightConnector1">
            <a:avLst/>
          </a:prstGeom>
          <a:ln>
            <a:solidFill>
              <a:srgbClr val="8CC9E8"/>
            </a:solidFill>
            <a:tailEnd type="triangle"/>
          </a:ln>
        </p:spPr>
        <p:style>
          <a:lnRef idx="1">
            <a:schemeClr val="accent1"/>
          </a:lnRef>
          <a:fillRef idx="0">
            <a:schemeClr val="accent1"/>
          </a:fillRef>
          <a:effectRef idx="0">
            <a:schemeClr val="accent1"/>
          </a:effectRef>
          <a:fontRef idx="minor">
            <a:schemeClr val="tx1"/>
          </a:fontRef>
        </p:style>
      </p:cxnSp>
      <p:cxnSp>
        <p:nvCxnSpPr>
          <p:cNvPr id="32" name="Conector recto de flecha 31"/>
          <p:cNvCxnSpPr/>
          <p:nvPr/>
        </p:nvCxnSpPr>
        <p:spPr>
          <a:xfrm flipH="1">
            <a:off x="5786846" y="4624245"/>
            <a:ext cx="7877" cy="339634"/>
          </a:xfrm>
          <a:prstGeom prst="straightConnector1">
            <a:avLst/>
          </a:prstGeom>
          <a:ln>
            <a:solidFill>
              <a:srgbClr val="8CC9E8"/>
            </a:solidFill>
            <a:tailEnd type="triangle"/>
          </a:ln>
        </p:spPr>
        <p:style>
          <a:lnRef idx="1">
            <a:schemeClr val="accent1"/>
          </a:lnRef>
          <a:fillRef idx="0">
            <a:schemeClr val="accent1"/>
          </a:fillRef>
          <a:effectRef idx="0">
            <a:schemeClr val="accent1"/>
          </a:effectRef>
          <a:fontRef idx="minor">
            <a:schemeClr val="tx1"/>
          </a:fontRef>
        </p:style>
      </p:cxnSp>
      <p:sp>
        <p:nvSpPr>
          <p:cNvPr id="33" name="Rectángulo 32"/>
          <p:cNvSpPr/>
          <p:nvPr/>
        </p:nvSpPr>
        <p:spPr>
          <a:xfrm>
            <a:off x="9007070" y="4038836"/>
            <a:ext cx="2971079" cy="803932"/>
          </a:xfrm>
          <a:prstGeom prst="rect">
            <a:avLst/>
          </a:prstGeom>
          <a:solidFill>
            <a:srgbClr val="8CC9E8"/>
          </a:solidFill>
          <a:ln>
            <a:solidFill>
              <a:srgbClr val="8CC9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400" b="1" u="sng" dirty="0" smtClean="0">
                <a:solidFill>
                  <a:schemeClr val="tx1"/>
                </a:solidFill>
              </a:rPr>
              <a:t>Toda la información, presentada por la victima será confidencial.</a:t>
            </a:r>
            <a:endParaRPr lang="es-ES" sz="1400" b="1" u="sng" dirty="0">
              <a:solidFill>
                <a:schemeClr val="tx1"/>
              </a:solidFill>
            </a:endParaRPr>
          </a:p>
        </p:txBody>
      </p:sp>
      <p:sp>
        <p:nvSpPr>
          <p:cNvPr id="34" name="Rectángulo 33"/>
          <p:cNvSpPr/>
          <p:nvPr/>
        </p:nvSpPr>
        <p:spPr>
          <a:xfrm>
            <a:off x="4381869" y="4963879"/>
            <a:ext cx="3050897" cy="816652"/>
          </a:xfrm>
          <a:prstGeom prst="rect">
            <a:avLst/>
          </a:prstGeom>
          <a:solidFill>
            <a:srgbClr val="8CC9E8"/>
          </a:solidFill>
          <a:ln>
            <a:solidFill>
              <a:srgbClr val="8CC9E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s-ES" sz="1100" dirty="0" smtClean="0">
                <a:solidFill>
                  <a:schemeClr val="tx1"/>
                </a:solidFill>
              </a:rPr>
              <a:t>Investigación del caso dentro de los 20 Días laborables ante por parte del comité de convivencia .</a:t>
            </a:r>
            <a:endParaRPr lang="es-ES" sz="1100" dirty="0">
              <a:solidFill>
                <a:schemeClr val="tx1"/>
              </a:solidFill>
            </a:endParaRPr>
          </a:p>
        </p:txBody>
      </p:sp>
      <p:cxnSp>
        <p:nvCxnSpPr>
          <p:cNvPr id="35" name="Conector recto de flecha 34"/>
          <p:cNvCxnSpPr/>
          <p:nvPr/>
        </p:nvCxnSpPr>
        <p:spPr>
          <a:xfrm flipH="1">
            <a:off x="5795968" y="5816738"/>
            <a:ext cx="7877" cy="339634"/>
          </a:xfrm>
          <a:prstGeom prst="straightConnector1">
            <a:avLst/>
          </a:prstGeom>
          <a:ln>
            <a:solidFill>
              <a:srgbClr val="8CC9E8"/>
            </a:solidFill>
            <a:tailEnd type="triangle"/>
          </a:ln>
        </p:spPr>
        <p:style>
          <a:lnRef idx="1">
            <a:schemeClr val="accent1"/>
          </a:lnRef>
          <a:fillRef idx="0">
            <a:schemeClr val="accent1"/>
          </a:fillRef>
          <a:effectRef idx="0">
            <a:schemeClr val="accent1"/>
          </a:effectRef>
          <a:fontRef idx="minor">
            <a:schemeClr val="tx1"/>
          </a:fontRef>
        </p:style>
      </p:cxnSp>
      <p:sp>
        <p:nvSpPr>
          <p:cNvPr id="36" name="Rectángulo 35"/>
          <p:cNvSpPr/>
          <p:nvPr/>
        </p:nvSpPr>
        <p:spPr>
          <a:xfrm>
            <a:off x="5450624" y="6131972"/>
            <a:ext cx="1545487" cy="1894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solidFill>
                  <a:schemeClr val="tx1"/>
                </a:solidFill>
              </a:rPr>
              <a:t>Elaboración </a:t>
            </a:r>
            <a:endParaRPr lang="es-ES" sz="1200" dirty="0">
              <a:solidFill>
                <a:schemeClr val="tx1"/>
              </a:solidFill>
            </a:endParaRPr>
          </a:p>
        </p:txBody>
      </p:sp>
      <p:sp>
        <p:nvSpPr>
          <p:cNvPr id="39" name="Rectángulo 38"/>
          <p:cNvSpPr/>
          <p:nvPr/>
        </p:nvSpPr>
        <p:spPr>
          <a:xfrm>
            <a:off x="7403965" y="4307885"/>
            <a:ext cx="1220819" cy="327362"/>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sz="1200" dirty="0" smtClean="0">
                <a:solidFill>
                  <a:schemeClr val="tx1"/>
                </a:solidFill>
              </a:rPr>
              <a:t>Importante </a:t>
            </a:r>
            <a:endParaRPr lang="es-ES" sz="1200" dirty="0">
              <a:solidFill>
                <a:schemeClr val="tx1"/>
              </a:solidFill>
            </a:endParaRPr>
          </a:p>
        </p:txBody>
      </p:sp>
      <p:pic>
        <p:nvPicPr>
          <p:cNvPr id="41" name="Imagen 40"/>
          <p:cNvPicPr>
            <a:picLocks noChangeAspect="1"/>
          </p:cNvPicPr>
          <p:nvPr/>
        </p:nvPicPr>
        <p:blipFill>
          <a:blip r:embed="rId2"/>
          <a:stretch>
            <a:fillRect/>
          </a:stretch>
        </p:blipFill>
        <p:spPr>
          <a:xfrm>
            <a:off x="10005894" y="119940"/>
            <a:ext cx="1709553" cy="1424987"/>
          </a:xfrm>
          <a:prstGeom prst="rect">
            <a:avLst/>
          </a:prstGeom>
        </p:spPr>
      </p:pic>
    </p:spTree>
    <p:extLst>
      <p:ext uri="{BB962C8B-B14F-4D97-AF65-F5344CB8AC3E}">
        <p14:creationId xmlns:p14="http://schemas.microsoft.com/office/powerpoint/2010/main" val="211376838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Marcador de contenido 3"/>
          <p:cNvPicPr>
            <a:picLocks noGrp="1" noChangeAspect="1"/>
          </p:cNvPicPr>
          <p:nvPr>
            <p:ph idx="1"/>
          </p:nvPr>
        </p:nvPicPr>
        <p:blipFill>
          <a:blip r:embed="rId2"/>
          <a:stretch>
            <a:fillRect/>
          </a:stretch>
        </p:blipFill>
        <p:spPr>
          <a:xfrm>
            <a:off x="209007" y="117567"/>
            <a:ext cx="9659154" cy="6220172"/>
          </a:xfrm>
          <a:prstGeom prst="rect">
            <a:avLst/>
          </a:prstGeom>
        </p:spPr>
      </p:pic>
      <p:pic>
        <p:nvPicPr>
          <p:cNvPr id="5" name="Imagen 4"/>
          <p:cNvPicPr>
            <a:picLocks noChangeAspect="1"/>
          </p:cNvPicPr>
          <p:nvPr/>
        </p:nvPicPr>
        <p:blipFill>
          <a:blip r:embed="rId3"/>
          <a:stretch>
            <a:fillRect/>
          </a:stretch>
        </p:blipFill>
        <p:spPr>
          <a:xfrm>
            <a:off x="-187879" y="5447211"/>
            <a:ext cx="1563178" cy="1302977"/>
          </a:xfrm>
          <a:prstGeom prst="rect">
            <a:avLst/>
          </a:prstGeom>
        </p:spPr>
      </p:pic>
    </p:spTree>
    <p:extLst>
      <p:ext uri="{BB962C8B-B14F-4D97-AF65-F5344CB8AC3E}">
        <p14:creationId xmlns:p14="http://schemas.microsoft.com/office/powerpoint/2010/main" val="26299371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arcador de contenido 2"/>
          <p:cNvSpPr>
            <a:spLocks noGrp="1"/>
          </p:cNvSpPr>
          <p:nvPr>
            <p:ph idx="1"/>
          </p:nvPr>
        </p:nvSpPr>
        <p:spPr>
          <a:xfrm>
            <a:off x="339633" y="953589"/>
            <a:ext cx="10842173" cy="5087773"/>
          </a:xfrm>
        </p:spPr>
        <p:txBody>
          <a:bodyPr>
            <a:normAutofit/>
          </a:bodyPr>
          <a:lstStyle/>
          <a:p>
            <a:pPr marL="0" indent="0" algn="ctr">
              <a:buNone/>
            </a:pPr>
            <a:r>
              <a:rPr lang="es-ES" sz="6000">
                <a:solidFill>
                  <a:schemeClr val="accent2">
                    <a:lumMod val="75000"/>
                  </a:schemeClr>
                </a:solidFill>
                <a:latin typeface="Arial Black" panose="020B0A04020102020204" pitchFamily="34" charset="0"/>
              </a:rPr>
              <a:t>¡</a:t>
            </a:r>
            <a:r>
              <a:rPr lang="es-ES" sz="6000" smtClean="0">
                <a:solidFill>
                  <a:schemeClr val="accent2">
                    <a:lumMod val="75000"/>
                  </a:schemeClr>
                </a:solidFill>
                <a:latin typeface="Arial Black" panose="020B0A04020102020204" pitchFamily="34" charset="0"/>
              </a:rPr>
              <a:t>Gracias!</a:t>
            </a:r>
            <a:endParaRPr lang="es-ES" sz="6000" dirty="0" smtClean="0">
              <a:solidFill>
                <a:schemeClr val="accent2">
                  <a:lumMod val="75000"/>
                </a:schemeClr>
              </a:solidFill>
              <a:latin typeface="Arial Black" panose="020B0A04020102020204" pitchFamily="34" charset="0"/>
            </a:endParaRPr>
          </a:p>
          <a:p>
            <a:pPr marL="0" indent="0" algn="ctr">
              <a:buNone/>
            </a:pPr>
            <a:endParaRPr lang="es-ES" sz="6000" dirty="0">
              <a:solidFill>
                <a:schemeClr val="accent2">
                  <a:lumMod val="75000"/>
                </a:schemeClr>
              </a:solidFill>
              <a:latin typeface="Arial Black" panose="020B0A04020102020204" pitchFamily="34" charset="0"/>
            </a:endParaRPr>
          </a:p>
        </p:txBody>
      </p:sp>
      <p:pic>
        <p:nvPicPr>
          <p:cNvPr id="4" name="Imagen 3"/>
          <p:cNvPicPr>
            <a:picLocks noChangeAspect="1"/>
          </p:cNvPicPr>
          <p:nvPr/>
        </p:nvPicPr>
        <p:blipFill>
          <a:blip r:embed="rId2"/>
          <a:stretch>
            <a:fillRect/>
          </a:stretch>
        </p:blipFill>
        <p:spPr>
          <a:xfrm>
            <a:off x="3234418" y="2825977"/>
            <a:ext cx="4838428" cy="4032023"/>
          </a:xfrm>
          <a:prstGeom prst="rect">
            <a:avLst/>
          </a:prstGeom>
        </p:spPr>
      </p:pic>
    </p:spTree>
    <p:extLst>
      <p:ext uri="{BB962C8B-B14F-4D97-AF65-F5344CB8AC3E}">
        <p14:creationId xmlns:p14="http://schemas.microsoft.com/office/powerpoint/2010/main" val="370992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Marcador de contenido 7"/>
          <p:cNvPicPr>
            <a:picLocks noGrp="1" noChangeAspect="1"/>
          </p:cNvPicPr>
          <p:nvPr>
            <p:ph sz="half" idx="1"/>
          </p:nvPr>
        </p:nvPicPr>
        <p:blipFill>
          <a:blip r:embed="rId2"/>
          <a:stretch>
            <a:fillRect/>
          </a:stretch>
        </p:blipFill>
        <p:spPr>
          <a:xfrm>
            <a:off x="2148051" y="1082565"/>
            <a:ext cx="2938956" cy="1965435"/>
          </a:xfrm>
          <a:prstGeom prst="ellipse">
            <a:avLst/>
          </a:prstGeom>
          <a:ln>
            <a:noFill/>
          </a:ln>
          <a:effectLst>
            <a:softEdge rad="112500"/>
          </a:effectLst>
        </p:spPr>
      </p:pic>
      <p:sp>
        <p:nvSpPr>
          <p:cNvPr id="7" name="Marcador de contenido 6"/>
          <p:cNvSpPr>
            <a:spLocks noGrp="1"/>
          </p:cNvSpPr>
          <p:nvPr>
            <p:ph sz="half" idx="2"/>
          </p:nvPr>
        </p:nvSpPr>
        <p:spPr>
          <a:xfrm>
            <a:off x="6172200" y="882869"/>
            <a:ext cx="5181600" cy="5294094"/>
          </a:xfrm>
        </p:spPr>
        <p:txBody>
          <a:bodyPr>
            <a:normAutofit/>
          </a:bodyPr>
          <a:lstStyle/>
          <a:p>
            <a:pPr marL="0" indent="0">
              <a:buNone/>
            </a:pPr>
            <a:endParaRPr lang="en-US" dirty="0"/>
          </a:p>
          <a:p>
            <a:pPr algn="just"/>
            <a:r>
              <a:rPr lang="es-EC" sz="1500" b="1" dirty="0">
                <a:latin typeface="Times New Roman" panose="02020603050405020304" pitchFamily="18" charset="0"/>
                <a:cs typeface="Times New Roman" panose="02020603050405020304" pitchFamily="18" charset="0"/>
              </a:rPr>
              <a:t>Acoso Psicológico o </a:t>
            </a:r>
            <a:r>
              <a:rPr lang="es-EC" sz="1500" b="1" dirty="0" err="1">
                <a:latin typeface="Times New Roman" panose="02020603050405020304" pitchFamily="18" charset="0"/>
                <a:cs typeface="Times New Roman" panose="02020603050405020304" pitchFamily="18" charset="0"/>
              </a:rPr>
              <a:t>Mobbing</a:t>
            </a:r>
            <a:r>
              <a:rPr lang="es-EC" sz="1500" b="1" dirty="0">
                <a:latin typeface="Times New Roman" panose="02020603050405020304" pitchFamily="18" charset="0"/>
                <a:cs typeface="Times New Roman" panose="02020603050405020304" pitchFamily="18" charset="0"/>
              </a:rPr>
              <a:t>:</a:t>
            </a:r>
            <a:r>
              <a:rPr lang="es-EC" sz="1500" dirty="0">
                <a:latin typeface="Times New Roman" panose="02020603050405020304" pitchFamily="18" charset="0"/>
                <a:cs typeface="Times New Roman" panose="02020603050405020304" pitchFamily="18" charset="0"/>
              </a:rPr>
              <a:t> persona o un grupo de personas ejercen un conjunto de comportamientos caracterizados por una violencia psicológica, ejercida de forma sistemática (al menos, una vez por semana) y durante un tiempo prolongado (más de 6 meses) sobre otra persona en el lugar de </a:t>
            </a:r>
            <a:r>
              <a:rPr lang="es-EC" sz="1500" dirty="0" smtClean="0">
                <a:latin typeface="Times New Roman" panose="02020603050405020304" pitchFamily="18" charset="0"/>
                <a:cs typeface="Times New Roman" panose="02020603050405020304" pitchFamily="18" charset="0"/>
              </a:rPr>
              <a:t>trabajo.</a:t>
            </a:r>
          </a:p>
          <a:p>
            <a:pPr marL="0" indent="0" algn="just">
              <a:buNone/>
            </a:pPr>
            <a:endParaRPr lang="es-EC" sz="1500" dirty="0" smtClean="0">
              <a:latin typeface="Times New Roman" panose="02020603050405020304" pitchFamily="18" charset="0"/>
              <a:cs typeface="Times New Roman" panose="02020603050405020304" pitchFamily="18" charset="0"/>
            </a:endParaRPr>
          </a:p>
          <a:p>
            <a:pPr algn="just">
              <a:lnSpc>
                <a:spcPct val="100000"/>
              </a:lnSpc>
            </a:pPr>
            <a:r>
              <a:rPr lang="es-EC" sz="1500" b="1" dirty="0">
                <a:latin typeface="Times New Roman" panose="02020603050405020304" pitchFamily="18" charset="0"/>
                <a:cs typeface="Times New Roman" panose="02020603050405020304" pitchFamily="18" charset="0"/>
              </a:rPr>
              <a:t>Discriminación: </a:t>
            </a:r>
            <a:r>
              <a:rPr lang="es-EC" sz="1500" dirty="0">
                <a:latin typeface="Times New Roman" panose="02020603050405020304" pitchFamily="18" charset="0"/>
                <a:cs typeface="Times New Roman" panose="02020603050405020304" pitchFamily="18" charset="0"/>
              </a:rPr>
              <a:t>Acción y efecto de discriminar; discriminar: dar trato desigual a una persona o colectividad por motivos raciales, religiosos, políticos, de sexo, de edad de condición física o mental, etc. </a:t>
            </a:r>
            <a:endParaRPr lang="es-EC" sz="1500" dirty="0" smtClean="0">
              <a:latin typeface="Times New Roman" panose="02020603050405020304" pitchFamily="18" charset="0"/>
              <a:cs typeface="Times New Roman" panose="02020603050405020304" pitchFamily="18" charset="0"/>
            </a:endParaRPr>
          </a:p>
          <a:p>
            <a:pPr marL="0" indent="0" algn="just">
              <a:lnSpc>
                <a:spcPct val="100000"/>
              </a:lnSpc>
              <a:buNone/>
            </a:pPr>
            <a:endParaRPr lang="es-EC" sz="1500" dirty="0" smtClean="0">
              <a:latin typeface="Times New Roman" panose="02020603050405020304" pitchFamily="18" charset="0"/>
              <a:cs typeface="Times New Roman" panose="02020603050405020304" pitchFamily="18" charset="0"/>
            </a:endParaRPr>
          </a:p>
          <a:p>
            <a:pPr algn="just">
              <a:lnSpc>
                <a:spcPct val="100000"/>
              </a:lnSpc>
            </a:pPr>
            <a:r>
              <a:rPr lang="es-EC" sz="1500" b="1" dirty="0">
                <a:latin typeface="Times New Roman" panose="02020603050405020304" pitchFamily="18" charset="0"/>
                <a:cs typeface="Times New Roman" panose="02020603050405020304" pitchFamily="18" charset="0"/>
              </a:rPr>
              <a:t>Acoso Sexual en el Trabajo: </a:t>
            </a:r>
            <a:r>
              <a:rPr lang="es-EC" sz="1500" dirty="0">
                <a:latin typeface="Times New Roman" panose="02020603050405020304" pitchFamily="18" charset="0"/>
                <a:cs typeface="Times New Roman" panose="02020603050405020304" pitchFamily="18" charset="0"/>
              </a:rPr>
              <a:t>conducta no deseada de naturaleza sexual que afecta a la salud de la persona que la sufre y que perjudica el ambiente de </a:t>
            </a:r>
            <a:r>
              <a:rPr lang="es-EC" sz="1500" dirty="0" smtClean="0">
                <a:latin typeface="Times New Roman" panose="02020603050405020304" pitchFamily="18" charset="0"/>
                <a:cs typeface="Times New Roman" panose="02020603050405020304" pitchFamily="18" charset="0"/>
              </a:rPr>
              <a:t>trabajo. </a:t>
            </a:r>
            <a:endParaRPr lang="es-EC" sz="1500" dirty="0">
              <a:latin typeface="Times New Roman" panose="02020603050405020304" pitchFamily="18" charset="0"/>
              <a:cs typeface="Times New Roman" panose="02020603050405020304" pitchFamily="18" charset="0"/>
            </a:endParaRPr>
          </a:p>
          <a:p>
            <a:pPr algn="just">
              <a:lnSpc>
                <a:spcPct val="100000"/>
              </a:lnSpc>
            </a:pPr>
            <a:endParaRPr lang="es-EC" sz="1600" dirty="0"/>
          </a:p>
          <a:p>
            <a:endParaRPr lang="es-EC" sz="1600" dirty="0" smtClean="0"/>
          </a:p>
          <a:p>
            <a:endParaRPr lang="es-EC" sz="1600" dirty="0"/>
          </a:p>
          <a:p>
            <a:endParaRPr lang="en-US" sz="1600" dirty="0"/>
          </a:p>
        </p:txBody>
      </p:sp>
      <p:pic>
        <p:nvPicPr>
          <p:cNvPr id="9" name="Imagen 8"/>
          <p:cNvPicPr>
            <a:picLocks noChangeAspect="1"/>
          </p:cNvPicPr>
          <p:nvPr/>
        </p:nvPicPr>
        <p:blipFill>
          <a:blip r:embed="rId3"/>
          <a:stretch>
            <a:fillRect/>
          </a:stretch>
        </p:blipFill>
        <p:spPr>
          <a:xfrm>
            <a:off x="2179253" y="3191669"/>
            <a:ext cx="2907753" cy="1884828"/>
          </a:xfrm>
          <a:prstGeom prst="ellipse">
            <a:avLst/>
          </a:prstGeom>
          <a:ln>
            <a:noFill/>
          </a:ln>
          <a:effectLst>
            <a:softEdge rad="112500"/>
          </a:effectLst>
        </p:spPr>
      </p:pic>
      <p:pic>
        <p:nvPicPr>
          <p:cNvPr id="2" name="Imagen 1"/>
          <p:cNvPicPr>
            <a:picLocks noChangeAspect="1"/>
          </p:cNvPicPr>
          <p:nvPr/>
        </p:nvPicPr>
        <p:blipFill>
          <a:blip r:embed="rId4"/>
          <a:stretch>
            <a:fillRect/>
          </a:stretch>
        </p:blipFill>
        <p:spPr>
          <a:xfrm>
            <a:off x="-196852" y="5076496"/>
            <a:ext cx="2137264" cy="1781503"/>
          </a:xfrm>
          <a:prstGeom prst="rect">
            <a:avLst/>
          </a:prstGeom>
        </p:spPr>
      </p:pic>
    </p:spTree>
    <p:extLst>
      <p:ext uri="{BB962C8B-B14F-4D97-AF65-F5344CB8AC3E}">
        <p14:creationId xmlns:p14="http://schemas.microsoft.com/office/powerpoint/2010/main" val="499472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6"/>
            <a:ext cx="10515600" cy="1074792"/>
          </a:xfrm>
        </p:spPr>
        <p:txBody>
          <a:bodyPr>
            <a:normAutofit fontScale="90000"/>
          </a:bodyPr>
          <a:lstStyle/>
          <a:p>
            <a:pPr algn="ctr"/>
            <a:r>
              <a:rPr lang="es-EC" dirty="0"/>
              <a:t/>
            </a:r>
            <a:br>
              <a:rPr lang="es-EC" dirty="0"/>
            </a:br>
            <a:r>
              <a:rPr lang="es-EC" sz="2800" b="1" dirty="0" smtClean="0">
                <a:latin typeface="Times New Roman" panose="02020603050405020304" pitchFamily="18" charset="0"/>
                <a:cs typeface="Times New Roman" panose="02020603050405020304" pitchFamily="18" charset="0"/>
              </a:rPr>
              <a:t>Comité </a:t>
            </a:r>
            <a:r>
              <a:rPr lang="es-EC" sz="2800" b="1" dirty="0">
                <a:latin typeface="Times New Roman" panose="02020603050405020304" pitchFamily="18" charset="0"/>
                <a:cs typeface="Times New Roman" panose="02020603050405020304" pitchFamily="18" charset="0"/>
              </a:rPr>
              <a:t>de Convivencia</a:t>
            </a:r>
            <a:r>
              <a:rPr lang="es-EC" sz="2800" b="1" dirty="0" smtClean="0">
                <a:latin typeface="Times New Roman" panose="02020603050405020304" pitchFamily="18" charset="0"/>
                <a:cs typeface="Times New Roman" panose="02020603050405020304" pitchFamily="18" charset="0"/>
              </a:rPr>
              <a:t>:</a:t>
            </a:r>
            <a:br>
              <a:rPr lang="es-EC" sz="2800" b="1" dirty="0" smtClean="0">
                <a:latin typeface="Times New Roman" panose="02020603050405020304" pitchFamily="18" charset="0"/>
                <a:cs typeface="Times New Roman" panose="02020603050405020304" pitchFamily="18" charset="0"/>
              </a:rPr>
            </a:br>
            <a:r>
              <a:rPr lang="es-EC" sz="2800" b="1" dirty="0" smtClean="0">
                <a:latin typeface="Times New Roman" panose="02020603050405020304" pitchFamily="18" charset="0"/>
                <a:cs typeface="Times New Roman" panose="02020603050405020304" pitchFamily="18" charset="0"/>
              </a:rPr>
              <a:t/>
            </a:r>
            <a:br>
              <a:rPr lang="es-EC" sz="2800" b="1" dirty="0" smtClean="0">
                <a:latin typeface="Times New Roman" panose="02020603050405020304" pitchFamily="18" charset="0"/>
                <a:cs typeface="Times New Roman" panose="02020603050405020304" pitchFamily="18" charset="0"/>
              </a:rPr>
            </a:br>
            <a:r>
              <a:rPr lang="es-EC" dirty="0"/>
              <a:t/>
            </a:r>
            <a:br>
              <a:rPr lang="es-EC" dirty="0"/>
            </a:br>
            <a:endParaRPr lang="en-US" dirty="0"/>
          </a:p>
        </p:txBody>
      </p:sp>
      <p:pic>
        <p:nvPicPr>
          <p:cNvPr id="5" name="Marcador de contenido 4"/>
          <p:cNvPicPr>
            <a:picLocks noGrp="1" noChangeAspect="1"/>
          </p:cNvPicPr>
          <p:nvPr>
            <p:ph sz="half" idx="1"/>
          </p:nvPr>
        </p:nvPicPr>
        <p:blipFill>
          <a:blip r:embed="rId2"/>
          <a:stretch>
            <a:fillRect/>
          </a:stretch>
        </p:blipFill>
        <p:spPr>
          <a:xfrm>
            <a:off x="838199" y="1923393"/>
            <a:ext cx="4028091" cy="326871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
        <p:nvSpPr>
          <p:cNvPr id="4" name="Marcador de contenido 3"/>
          <p:cNvSpPr>
            <a:spLocks noGrp="1"/>
          </p:cNvSpPr>
          <p:nvPr>
            <p:ph sz="half" idx="2"/>
          </p:nvPr>
        </p:nvSpPr>
        <p:spPr>
          <a:xfrm>
            <a:off x="5255172" y="1825625"/>
            <a:ext cx="6098628" cy="4351338"/>
          </a:xfrm>
        </p:spPr>
        <p:txBody>
          <a:bodyPr>
            <a:normAutofit/>
          </a:bodyPr>
          <a:lstStyle/>
          <a:p>
            <a:pPr algn="just"/>
            <a:r>
              <a:rPr lang="es-EC" sz="1600" dirty="0">
                <a:latin typeface="Times New Roman" panose="02020603050405020304" pitchFamily="18" charset="0"/>
                <a:cs typeface="Times New Roman" panose="02020603050405020304" pitchFamily="18" charset="0"/>
              </a:rPr>
              <a:t>Es un grupo de vigilancia de conformación obligatoria por parte de los empleados públicos y privados, cuya finalidad es contribuir a la protección de los trabajadores contra los riesgos psicosociales que puedan afectar su salud, como en el caso del estrés ocupacional y el acoso laboral.</a:t>
            </a:r>
          </a:p>
          <a:p>
            <a:pPr algn="just"/>
            <a:r>
              <a:rPr lang="es-EC" sz="1600" dirty="0" smtClean="0">
                <a:latin typeface="Times New Roman" panose="02020603050405020304" pitchFamily="18" charset="0"/>
                <a:cs typeface="Times New Roman" panose="02020603050405020304" pitchFamily="18" charset="0"/>
              </a:rPr>
              <a:t>Estará </a:t>
            </a:r>
            <a:r>
              <a:rPr lang="es-EC" sz="1600" dirty="0">
                <a:latin typeface="Times New Roman" panose="02020603050405020304" pitchFamily="18" charset="0"/>
                <a:cs typeface="Times New Roman" panose="02020603050405020304" pitchFamily="18" charset="0"/>
              </a:rPr>
              <a:t>constituido por los profesionales técnicos en la materia: Trabajo Social de los/as Colaboradores/as, Técnico en Seguridad Industrial, Médico Ocupacional y de ser posible el Especialista en Psicosociología Aplicada; los cuales analizarán cada caso presentado técnicamente y generarán un informe donde se documente y se brinde un asesoramiento interno, determinando si el caso debe ser tratado por el Comité de Ética de Fundación Tierra Nueva, quien determinará el proceder. </a:t>
            </a:r>
            <a:endParaRPr lang="en-US" sz="1600" dirty="0">
              <a:latin typeface="Times New Roman" panose="02020603050405020304" pitchFamily="18" charset="0"/>
              <a:cs typeface="Times New Roman" panose="02020603050405020304" pitchFamily="18" charset="0"/>
            </a:endParaRPr>
          </a:p>
          <a:p>
            <a:pPr algn="just"/>
            <a:endParaRPr lang="es-EC" sz="2200" dirty="0"/>
          </a:p>
          <a:p>
            <a:endParaRPr lang="en-US" dirty="0"/>
          </a:p>
        </p:txBody>
      </p:sp>
      <p:pic>
        <p:nvPicPr>
          <p:cNvPr id="3" name="Imagen 2"/>
          <p:cNvPicPr>
            <a:picLocks noChangeAspect="1"/>
          </p:cNvPicPr>
          <p:nvPr/>
        </p:nvPicPr>
        <p:blipFill>
          <a:blip r:embed="rId3"/>
          <a:stretch>
            <a:fillRect/>
          </a:stretch>
        </p:blipFill>
        <p:spPr>
          <a:xfrm>
            <a:off x="10251128" y="-16603"/>
            <a:ext cx="2205343" cy="1838249"/>
          </a:xfrm>
          <a:prstGeom prst="rect">
            <a:avLst/>
          </a:prstGeom>
        </p:spPr>
      </p:pic>
    </p:spTree>
    <p:extLst>
      <p:ext uri="{BB962C8B-B14F-4D97-AF65-F5344CB8AC3E}">
        <p14:creationId xmlns:p14="http://schemas.microsoft.com/office/powerpoint/2010/main" val="42762359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Marcador de contenido 4"/>
          <p:cNvPicPr>
            <a:picLocks noGrp="1" noChangeAspect="1"/>
          </p:cNvPicPr>
          <p:nvPr>
            <p:ph sz="half" idx="1"/>
          </p:nvPr>
        </p:nvPicPr>
        <p:blipFill>
          <a:blip r:embed="rId2"/>
          <a:stretch>
            <a:fillRect/>
          </a:stretch>
        </p:blipFill>
        <p:spPr>
          <a:xfrm>
            <a:off x="1019503" y="1261241"/>
            <a:ext cx="2890345" cy="3090042"/>
          </a:xfrm>
          <a:prstGeom prst="rect">
            <a:avLst/>
          </a:prstGeom>
        </p:spPr>
      </p:pic>
      <p:sp>
        <p:nvSpPr>
          <p:cNvPr id="4" name="Marcador de contenido 3"/>
          <p:cNvSpPr>
            <a:spLocks noGrp="1"/>
          </p:cNvSpPr>
          <p:nvPr>
            <p:ph sz="half" idx="2"/>
          </p:nvPr>
        </p:nvSpPr>
        <p:spPr>
          <a:xfrm>
            <a:off x="4498428" y="1261241"/>
            <a:ext cx="3836275" cy="4780121"/>
          </a:xfrm>
        </p:spPr>
        <p:txBody>
          <a:bodyPr/>
          <a:lstStyle/>
          <a:p>
            <a:r>
              <a:rPr lang="es-EC" sz="2500" b="1" dirty="0" smtClean="0">
                <a:solidFill>
                  <a:schemeClr val="accent2"/>
                </a:solidFill>
              </a:rPr>
              <a:t>Comité de Ética: </a:t>
            </a:r>
          </a:p>
          <a:p>
            <a:pPr marL="0" indent="0">
              <a:buNone/>
            </a:pPr>
            <a:endParaRPr lang="en-US" dirty="0" smtClean="0"/>
          </a:p>
          <a:p>
            <a:pPr marL="0" indent="0" algn="just">
              <a:buNone/>
            </a:pPr>
            <a:r>
              <a:rPr lang="es-EC" sz="1600" dirty="0" smtClean="0">
                <a:latin typeface="Times New Roman" panose="02020603050405020304" pitchFamily="18" charset="0"/>
                <a:cs typeface="Times New Roman" panose="02020603050405020304" pitchFamily="18" charset="0"/>
              </a:rPr>
              <a:t>Será el responsable de analizar cada caso presentado por el Comité Técnico de Convivencia, será presidido por la Dirección Ejecutiva, un miembro del Directorio, la Dirección de Protección Social, Trabajo Social (de los/as Colaboradores/as), Salud Ocupacional y la Jefatura inmediata de la persona involucrada</a:t>
            </a:r>
            <a:r>
              <a:rPr lang="es-EC" sz="1600" dirty="0" smtClean="0"/>
              <a:t>. </a:t>
            </a:r>
          </a:p>
          <a:p>
            <a:pPr marL="0" indent="0" algn="just">
              <a:buNone/>
            </a:pPr>
            <a:endParaRPr lang="en-US" sz="1700" dirty="0"/>
          </a:p>
          <a:p>
            <a:endParaRPr lang="en-US" dirty="0"/>
          </a:p>
        </p:txBody>
      </p:sp>
      <p:pic>
        <p:nvPicPr>
          <p:cNvPr id="2" name="Imagen 1"/>
          <p:cNvPicPr>
            <a:picLocks noChangeAspect="1"/>
          </p:cNvPicPr>
          <p:nvPr/>
        </p:nvPicPr>
        <p:blipFill>
          <a:blip r:embed="rId3"/>
          <a:stretch>
            <a:fillRect/>
          </a:stretch>
        </p:blipFill>
        <p:spPr>
          <a:xfrm>
            <a:off x="-138201" y="4928007"/>
            <a:ext cx="2315408" cy="1929993"/>
          </a:xfrm>
          <a:prstGeom prst="rect">
            <a:avLst/>
          </a:prstGeom>
        </p:spPr>
      </p:pic>
    </p:spTree>
    <p:extLst>
      <p:ext uri="{BB962C8B-B14F-4D97-AF65-F5344CB8AC3E}">
        <p14:creationId xmlns:p14="http://schemas.microsoft.com/office/powerpoint/2010/main" val="35591641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4" y="609600"/>
            <a:ext cx="8596668" cy="924910"/>
          </a:xfrm>
        </p:spPr>
        <p:txBody>
          <a:bodyPr>
            <a:normAutofit/>
          </a:bodyPr>
          <a:lstStyle/>
          <a:p>
            <a:pPr algn="ctr"/>
            <a:r>
              <a:rPr lang="es-EC" sz="2800" dirty="0" smtClean="0">
                <a:latin typeface="Times New Roman" panose="02020603050405020304" pitchFamily="18" charset="0"/>
                <a:cs typeface="Times New Roman" panose="02020603050405020304" pitchFamily="18" charset="0"/>
              </a:rPr>
              <a:t>Política</a:t>
            </a:r>
            <a:endParaRPr lang="en-US" sz="2800" dirty="0">
              <a:latin typeface="Times New Roman" panose="02020603050405020304" pitchFamily="18" charset="0"/>
              <a:cs typeface="Times New Roman" panose="02020603050405020304" pitchFamily="18" charset="0"/>
            </a:endParaRPr>
          </a:p>
        </p:txBody>
      </p:sp>
      <p:pic>
        <p:nvPicPr>
          <p:cNvPr id="5" name="Marcador de contenido 4"/>
          <p:cNvPicPr>
            <a:picLocks noGrp="1" noChangeAspect="1"/>
          </p:cNvPicPr>
          <p:nvPr>
            <p:ph sz="half" idx="1"/>
          </p:nvPr>
        </p:nvPicPr>
        <p:blipFill>
          <a:blip r:embed="rId2"/>
          <a:stretch>
            <a:fillRect/>
          </a:stretch>
        </p:blipFill>
        <p:spPr>
          <a:xfrm>
            <a:off x="863575" y="1418897"/>
            <a:ext cx="3248915" cy="3716759"/>
          </a:xfrm>
          <a:prstGeom prst="rect">
            <a:avLst/>
          </a:prstGeom>
        </p:spPr>
      </p:pic>
      <p:sp>
        <p:nvSpPr>
          <p:cNvPr id="4" name="Marcador de contenido 3"/>
          <p:cNvSpPr>
            <a:spLocks noGrp="1"/>
          </p:cNvSpPr>
          <p:nvPr>
            <p:ph sz="half" idx="2"/>
          </p:nvPr>
        </p:nvSpPr>
        <p:spPr>
          <a:xfrm>
            <a:off x="4298732" y="1418897"/>
            <a:ext cx="4340772" cy="4622465"/>
          </a:xfrm>
        </p:spPr>
        <p:txBody>
          <a:bodyPr/>
          <a:lstStyle/>
          <a:p>
            <a:pPr marL="0" indent="0" algn="just">
              <a:buNone/>
            </a:pPr>
            <a:r>
              <a:rPr lang="es-EC" sz="1600" dirty="0">
                <a:latin typeface="Times New Roman" panose="02020603050405020304" pitchFamily="18" charset="0"/>
                <a:cs typeface="Times New Roman" panose="02020603050405020304" pitchFamily="18" charset="0"/>
              </a:rPr>
              <a:t>La Dirección Ejecutiva de Fundación Tierra Nueva, se compromete a vigilar el cumplimiento de las normas dirigidas a prevenir cualquier conducta o comportamiento que implique actos de acoso, violencia y discriminación, y a salvaguardar la información que sea recopilada, dando trámite e intervención oportuna a las novedades que lleguen a través del Comité Interno de Convivencia; fijando principios de conducta, que han de ser cumplidos por todos los miembros de la institución tales como</a:t>
            </a:r>
            <a:r>
              <a:rPr lang="es-EC" sz="1600" dirty="0" smtClean="0">
                <a:latin typeface="Times New Roman" panose="02020603050405020304" pitchFamily="18" charset="0"/>
                <a:cs typeface="Times New Roman" panose="02020603050405020304" pitchFamily="18" charset="0"/>
              </a:rPr>
              <a:t>:</a:t>
            </a:r>
          </a:p>
          <a:p>
            <a:pPr marL="0" indent="0" algn="just">
              <a:buNone/>
            </a:pPr>
            <a:endParaRPr lang="es-EC" sz="16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s-EC" sz="1600" dirty="0">
                <a:latin typeface="Times New Roman" panose="02020603050405020304" pitchFamily="18" charset="0"/>
                <a:cs typeface="Times New Roman" panose="02020603050405020304" pitchFamily="18" charset="0"/>
              </a:rPr>
              <a:t>Velar por el cumplimiento de los valores institucionales</a:t>
            </a:r>
            <a:r>
              <a:rPr lang="es-EC" sz="1600" dirty="0" smtClean="0">
                <a:latin typeface="Times New Roman" panose="02020603050405020304" pitchFamily="18" charset="0"/>
                <a:cs typeface="Times New Roman" panose="02020603050405020304" pitchFamily="18" charset="0"/>
              </a:rPr>
              <a:t>.</a:t>
            </a:r>
            <a:endParaRPr lang="en-US" sz="1600" dirty="0" smtClean="0">
              <a:latin typeface="Times New Roman" panose="02020603050405020304" pitchFamily="18" charset="0"/>
              <a:cs typeface="Times New Roman" panose="02020603050405020304" pitchFamily="18" charset="0"/>
            </a:endParaRPr>
          </a:p>
          <a:p>
            <a:pPr marL="0" indent="0" algn="just">
              <a:buNone/>
            </a:pPr>
            <a:endParaRPr lang="en-US" sz="1700" dirty="0"/>
          </a:p>
          <a:p>
            <a:endParaRPr lang="en-US" dirty="0"/>
          </a:p>
        </p:txBody>
      </p:sp>
      <p:pic>
        <p:nvPicPr>
          <p:cNvPr id="6" name="Imagen 5"/>
          <p:cNvPicPr>
            <a:picLocks noChangeAspect="1"/>
          </p:cNvPicPr>
          <p:nvPr/>
        </p:nvPicPr>
        <p:blipFill>
          <a:blip r:embed="rId3"/>
          <a:stretch>
            <a:fillRect/>
          </a:stretch>
        </p:blipFill>
        <p:spPr>
          <a:xfrm>
            <a:off x="9896646" y="30123"/>
            <a:ext cx="2500005" cy="2083863"/>
          </a:xfrm>
          <a:prstGeom prst="rect">
            <a:avLst/>
          </a:prstGeom>
        </p:spPr>
      </p:pic>
    </p:spTree>
    <p:extLst>
      <p:ext uri="{BB962C8B-B14F-4D97-AF65-F5344CB8AC3E}">
        <p14:creationId xmlns:p14="http://schemas.microsoft.com/office/powerpoint/2010/main" val="14576313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Marcador de contenido 1"/>
          <p:cNvPicPr>
            <a:picLocks noGrp="1" noChangeAspect="1"/>
          </p:cNvPicPr>
          <p:nvPr>
            <p:ph sz="half" idx="1"/>
          </p:nvPr>
        </p:nvPicPr>
        <p:blipFill>
          <a:blip r:embed="rId2"/>
          <a:stretch>
            <a:fillRect/>
          </a:stretch>
        </p:blipFill>
        <p:spPr>
          <a:xfrm>
            <a:off x="1251033" y="747135"/>
            <a:ext cx="3062738" cy="4423955"/>
          </a:xfrm>
          <a:prstGeom prst="rect">
            <a:avLst/>
          </a:prstGeom>
        </p:spPr>
      </p:pic>
      <p:sp>
        <p:nvSpPr>
          <p:cNvPr id="4" name="Marcador de contenido 3"/>
          <p:cNvSpPr>
            <a:spLocks noGrp="1"/>
          </p:cNvSpPr>
          <p:nvPr>
            <p:ph sz="half" idx="2"/>
          </p:nvPr>
        </p:nvSpPr>
        <p:spPr>
          <a:xfrm>
            <a:off x="4824248" y="977463"/>
            <a:ext cx="4449756" cy="5063900"/>
          </a:xfrm>
        </p:spPr>
        <p:txBody>
          <a:bodyPr>
            <a:normAutofit/>
          </a:bodyPr>
          <a:lstStyle/>
          <a:p>
            <a:pPr algn="just">
              <a:buFont typeface="Wingdings" panose="05000000000000000000" pitchFamily="2" charset="2"/>
              <a:buChar char="ü"/>
            </a:pPr>
            <a:r>
              <a:rPr lang="es-EC" sz="1500" dirty="0">
                <a:latin typeface="Times New Roman" panose="02020603050405020304" pitchFamily="18" charset="0"/>
                <a:cs typeface="Times New Roman" panose="02020603050405020304" pitchFamily="18" charset="0"/>
              </a:rPr>
              <a:t>Velar por los derechos del personal para respetar sus creencias o prácticas o para satisfacer sus necesidades relacionadas con la raza, sexo, religión, etnia o edad o cualquier otra condición que pueda dar origen a la discriminación</a:t>
            </a:r>
            <a:r>
              <a:rPr lang="es-EC" sz="1500" dirty="0" smtClean="0">
                <a:latin typeface="Times New Roman" panose="02020603050405020304" pitchFamily="18" charset="0"/>
                <a:cs typeface="Times New Roman" panose="02020603050405020304" pitchFamily="18" charset="0"/>
              </a:rPr>
              <a:t>.</a:t>
            </a:r>
          </a:p>
          <a:p>
            <a:pPr algn="just">
              <a:buFont typeface="Wingdings" panose="05000000000000000000" pitchFamily="2" charset="2"/>
              <a:buChar char="ü"/>
            </a:pPr>
            <a:r>
              <a:rPr lang="es-EC" sz="1500" dirty="0">
                <a:latin typeface="Times New Roman" panose="02020603050405020304" pitchFamily="18" charset="0"/>
                <a:cs typeface="Times New Roman" panose="02020603050405020304" pitchFamily="18" charset="0"/>
              </a:rPr>
              <a:t>Evitar cualquier comportamiento que sea amenazador, abusivo, intimidante, explotador o sexualmente coercitivo, incluyendo gestos, lenguaje y contacto físico en el lugar de trabajo y donde sea aplicable</a:t>
            </a:r>
            <a:r>
              <a:rPr lang="es-EC" sz="1500" dirty="0" smtClean="0">
                <a:latin typeface="Times New Roman" panose="02020603050405020304" pitchFamily="18" charset="0"/>
                <a:cs typeface="Times New Roman" panose="02020603050405020304" pitchFamily="18" charset="0"/>
              </a:rPr>
              <a:t>.</a:t>
            </a:r>
            <a:endParaRPr lang="en-US" sz="1500" dirty="0">
              <a:latin typeface="Times New Roman" panose="02020603050405020304" pitchFamily="18" charset="0"/>
              <a:cs typeface="Times New Roman" panose="02020603050405020304" pitchFamily="18" charset="0"/>
            </a:endParaRPr>
          </a:p>
          <a:p>
            <a:pPr lvl="0" algn="just">
              <a:buFont typeface="Wingdings" panose="05000000000000000000" pitchFamily="2" charset="2"/>
              <a:buChar char="ü"/>
            </a:pPr>
            <a:r>
              <a:rPr lang="es-EC" sz="1500" dirty="0">
                <a:latin typeface="Times New Roman" panose="02020603050405020304" pitchFamily="18" charset="0"/>
                <a:cs typeface="Times New Roman" panose="02020603050405020304" pitchFamily="18" charset="0"/>
              </a:rPr>
              <a:t>Favorecer los espacios de participación y consulta, teniendo en cuenta las ideas del Talento Humano</a:t>
            </a:r>
            <a:r>
              <a:rPr lang="es-EC" sz="1500" dirty="0" smtClean="0">
                <a:latin typeface="Times New Roman" panose="02020603050405020304" pitchFamily="18" charset="0"/>
                <a:cs typeface="Times New Roman" panose="02020603050405020304" pitchFamily="18" charset="0"/>
              </a:rPr>
              <a:t>.</a:t>
            </a:r>
            <a:endParaRPr lang="en-US" sz="1500" dirty="0">
              <a:latin typeface="Times New Roman" panose="02020603050405020304" pitchFamily="18" charset="0"/>
              <a:cs typeface="Times New Roman" panose="02020603050405020304" pitchFamily="18" charset="0"/>
            </a:endParaRPr>
          </a:p>
          <a:p>
            <a:pPr algn="just">
              <a:buFont typeface="Wingdings" panose="05000000000000000000" pitchFamily="2" charset="2"/>
              <a:buChar char="ü"/>
            </a:pPr>
            <a:r>
              <a:rPr lang="es-EC" sz="1500" dirty="0">
                <a:latin typeface="Times New Roman" panose="02020603050405020304" pitchFamily="18" charset="0"/>
                <a:cs typeface="Times New Roman" panose="02020603050405020304" pitchFamily="18" charset="0"/>
              </a:rPr>
              <a:t>La inobservancia de esta política será considerado una falta grave y como tal se le dará el manejo contemplado en los artículos del capítulo XIII del reglamento interno de trabajo</a:t>
            </a:r>
            <a:r>
              <a:rPr lang="es-EC" sz="1600" dirty="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algn="just">
              <a:buFont typeface="Arial" panose="020B0604020202020204" pitchFamily="34" charset="0"/>
              <a:buChar char="•"/>
            </a:pPr>
            <a:endParaRPr lang="en-US" dirty="0"/>
          </a:p>
          <a:p>
            <a:endParaRPr lang="en-US" dirty="0"/>
          </a:p>
        </p:txBody>
      </p:sp>
      <p:pic>
        <p:nvPicPr>
          <p:cNvPr id="5" name="Imagen 4"/>
          <p:cNvPicPr>
            <a:picLocks noChangeAspect="1"/>
          </p:cNvPicPr>
          <p:nvPr/>
        </p:nvPicPr>
        <p:blipFill>
          <a:blip r:embed="rId3"/>
          <a:stretch>
            <a:fillRect/>
          </a:stretch>
        </p:blipFill>
        <p:spPr>
          <a:xfrm>
            <a:off x="-185379" y="4978997"/>
            <a:ext cx="2095057" cy="1746321"/>
          </a:xfrm>
          <a:prstGeom prst="rect">
            <a:avLst/>
          </a:prstGeom>
        </p:spPr>
      </p:pic>
    </p:spTree>
    <p:extLst>
      <p:ext uri="{BB962C8B-B14F-4D97-AF65-F5344CB8AC3E}">
        <p14:creationId xmlns:p14="http://schemas.microsoft.com/office/powerpoint/2010/main" val="23831873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sz="half" idx="2"/>
          </p:nvPr>
        </p:nvSpPr>
        <p:spPr>
          <a:xfrm>
            <a:off x="4656083" y="399393"/>
            <a:ext cx="4617921" cy="5641969"/>
          </a:xfrm>
        </p:spPr>
        <p:txBody>
          <a:bodyPr/>
          <a:lstStyle/>
          <a:p>
            <a:pPr algn="just"/>
            <a:r>
              <a:rPr lang="es-EC" sz="1600" b="1" dirty="0">
                <a:latin typeface="Times New Roman" panose="02020603050405020304" pitchFamily="18" charset="0"/>
                <a:cs typeface="Times New Roman" panose="02020603050405020304" pitchFamily="18" charset="0"/>
              </a:rPr>
              <a:t>Intervención Psicosocial</a:t>
            </a:r>
            <a:r>
              <a:rPr lang="es-EC" sz="1600" b="1"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marL="0" indent="0" algn="just">
              <a:buNone/>
            </a:pPr>
            <a:r>
              <a:rPr lang="es-EC" sz="1600" b="1" dirty="0">
                <a:latin typeface="Times New Roman" panose="02020603050405020304" pitchFamily="18" charset="0"/>
                <a:cs typeface="Times New Roman" panose="02020603050405020304" pitchFamily="18" charset="0"/>
              </a:rPr>
              <a:t>Prevención Primaria, Secundaria y Terciaria </a:t>
            </a:r>
            <a:endParaRPr lang="es-EC" sz="1600" b="1" dirty="0" smtClean="0">
              <a:latin typeface="Times New Roman" panose="02020603050405020304" pitchFamily="18" charset="0"/>
              <a:cs typeface="Times New Roman" panose="02020603050405020304" pitchFamily="18" charset="0"/>
            </a:endParaRPr>
          </a:p>
          <a:p>
            <a:pPr marL="0" indent="0" algn="just">
              <a:buNone/>
            </a:pPr>
            <a:endParaRPr lang="en-US" sz="1600" dirty="0">
              <a:latin typeface="Times New Roman" panose="02020603050405020304" pitchFamily="18" charset="0"/>
              <a:cs typeface="Times New Roman" panose="02020603050405020304" pitchFamily="18" charset="0"/>
            </a:endParaRPr>
          </a:p>
          <a:p>
            <a:pPr algn="just"/>
            <a:r>
              <a:rPr lang="es-EC" sz="1600" dirty="0" smtClean="0">
                <a:latin typeface="Times New Roman" panose="02020603050405020304" pitchFamily="18" charset="0"/>
                <a:cs typeface="Times New Roman" panose="02020603050405020304" pitchFamily="18" charset="0"/>
              </a:rPr>
              <a:t>Intervención Primaria: </a:t>
            </a:r>
          </a:p>
          <a:p>
            <a:pPr marL="0" indent="0" algn="just">
              <a:buNone/>
            </a:pPr>
            <a:r>
              <a:rPr lang="es-EC" sz="1600" dirty="0" smtClean="0">
                <a:latin typeface="Times New Roman" panose="02020603050405020304" pitchFamily="18" charset="0"/>
                <a:cs typeface="Times New Roman" panose="02020603050405020304" pitchFamily="18" charset="0"/>
              </a:rPr>
              <a:t>Consiste en minimizar los factores de riesgo psicosocial a través de participación activa de los colaboradores, orientadas en fortalecer una adecuada salud mental.</a:t>
            </a:r>
          </a:p>
          <a:p>
            <a:pPr marL="0" indent="0" algn="just">
              <a:buNone/>
            </a:pPr>
            <a:r>
              <a:rPr lang="es-EC" sz="1600" dirty="0" smtClean="0">
                <a:latin typeface="Times New Roman" panose="02020603050405020304" pitchFamily="18" charset="0"/>
                <a:cs typeface="Times New Roman" panose="02020603050405020304" pitchFamily="18" charset="0"/>
              </a:rPr>
              <a:t>Prevención Secundaria:</a:t>
            </a:r>
          </a:p>
          <a:p>
            <a:pPr marL="0" indent="0" algn="just">
              <a:buNone/>
            </a:pPr>
            <a:r>
              <a:rPr lang="es-EC" sz="1600" dirty="0">
                <a:latin typeface="Times New Roman" panose="02020603050405020304" pitchFamily="18" charset="0"/>
                <a:cs typeface="Times New Roman" panose="02020603050405020304" pitchFamily="18" charset="0"/>
              </a:rPr>
              <a:t>Publicación y difusión de artículos sobre la salud mental: con ello nuestros/as colabores/as podrán identificar claramente si están sufriendo de alteraciones de su salud en con violencia</a:t>
            </a:r>
            <a:endParaRPr lang="en-US" sz="1600" dirty="0">
              <a:latin typeface="Times New Roman" panose="02020603050405020304" pitchFamily="18" charset="0"/>
              <a:cs typeface="Times New Roman" panose="02020603050405020304" pitchFamily="18" charset="0"/>
            </a:endParaRPr>
          </a:p>
          <a:p>
            <a:pPr marL="0" indent="0" algn="just">
              <a:buNone/>
            </a:pPr>
            <a:r>
              <a:rPr lang="es-EC" sz="1600" dirty="0" smtClean="0">
                <a:latin typeface="Times New Roman" panose="02020603050405020304" pitchFamily="18" charset="0"/>
                <a:cs typeface="Times New Roman" panose="02020603050405020304" pitchFamily="18" charset="0"/>
              </a:rPr>
              <a:t>Medios a utilizar; </a:t>
            </a:r>
            <a:r>
              <a:rPr lang="es-EC" sz="1600" dirty="0" smtClean="0">
                <a:latin typeface="Times New Roman" panose="02020603050405020304" pitchFamily="18" charset="0"/>
                <a:cs typeface="Times New Roman" panose="02020603050405020304" pitchFamily="18" charset="0"/>
              </a:rPr>
              <a:t>WhatsApp, </a:t>
            </a:r>
            <a:r>
              <a:rPr lang="es-EC" sz="1600" dirty="0" err="1" smtClean="0">
                <a:latin typeface="Times New Roman" panose="02020603050405020304" pitchFamily="18" charset="0"/>
                <a:cs typeface="Times New Roman" panose="02020603050405020304" pitchFamily="18" charset="0"/>
              </a:rPr>
              <a:t>flanelógrafos</a:t>
            </a:r>
            <a:r>
              <a:rPr lang="es-EC" sz="1600" dirty="0" smtClean="0">
                <a:latin typeface="Times New Roman" panose="02020603050405020304" pitchFamily="18" charset="0"/>
                <a:cs typeface="Times New Roman" panose="02020603050405020304" pitchFamily="18" charset="0"/>
              </a:rPr>
              <a:t>, conferencias </a:t>
            </a:r>
            <a:r>
              <a:rPr lang="es-EC" sz="1600" dirty="0" smtClean="0">
                <a:latin typeface="Times New Roman" panose="02020603050405020304" pitchFamily="18" charset="0"/>
                <a:cs typeface="Times New Roman" panose="02020603050405020304" pitchFamily="18" charset="0"/>
              </a:rPr>
              <a:t>informativas.</a:t>
            </a:r>
          </a:p>
          <a:p>
            <a:pPr marL="0" indent="0">
              <a:buNone/>
            </a:pPr>
            <a:endParaRPr lang="en-US" dirty="0"/>
          </a:p>
        </p:txBody>
      </p:sp>
      <p:pic>
        <p:nvPicPr>
          <p:cNvPr id="6" name="Marcador de contenido 5"/>
          <p:cNvPicPr>
            <a:picLocks noGrp="1" noChangeAspect="1"/>
          </p:cNvPicPr>
          <p:nvPr>
            <p:ph sz="half" idx="1"/>
          </p:nvPr>
        </p:nvPicPr>
        <p:blipFill>
          <a:blip r:embed="rId2"/>
          <a:stretch>
            <a:fillRect/>
          </a:stretch>
        </p:blipFill>
        <p:spPr>
          <a:xfrm>
            <a:off x="339634" y="613955"/>
            <a:ext cx="3971109" cy="5185954"/>
          </a:xfrm>
          <a:prstGeom prst="rect">
            <a:avLst/>
          </a:prstGeom>
        </p:spPr>
      </p:pic>
      <p:pic>
        <p:nvPicPr>
          <p:cNvPr id="7" name="Imagen 6"/>
          <p:cNvPicPr>
            <a:picLocks noChangeAspect="1"/>
          </p:cNvPicPr>
          <p:nvPr/>
        </p:nvPicPr>
        <p:blipFill>
          <a:blip r:embed="rId3"/>
          <a:stretch>
            <a:fillRect/>
          </a:stretch>
        </p:blipFill>
        <p:spPr>
          <a:xfrm>
            <a:off x="9896647" y="169817"/>
            <a:ext cx="2393766" cy="1995308"/>
          </a:xfrm>
          <a:prstGeom prst="rect">
            <a:avLst/>
          </a:prstGeom>
        </p:spPr>
      </p:pic>
    </p:spTree>
    <p:extLst>
      <p:ext uri="{BB962C8B-B14F-4D97-AF65-F5344CB8AC3E}">
        <p14:creationId xmlns:p14="http://schemas.microsoft.com/office/powerpoint/2010/main" val="2231517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arcador de contenido 3"/>
          <p:cNvSpPr>
            <a:spLocks noGrp="1"/>
          </p:cNvSpPr>
          <p:nvPr>
            <p:ph sz="half" idx="2"/>
          </p:nvPr>
        </p:nvSpPr>
        <p:spPr>
          <a:xfrm>
            <a:off x="840828" y="756745"/>
            <a:ext cx="7966841" cy="5284617"/>
          </a:xfrm>
        </p:spPr>
        <p:txBody>
          <a:bodyPr/>
          <a:lstStyle/>
          <a:p>
            <a:pPr marL="0" indent="0" algn="ctr">
              <a:buNone/>
            </a:pPr>
            <a:r>
              <a:rPr lang="es-EC" b="1" dirty="0" smtClean="0"/>
              <a:t>      </a:t>
            </a:r>
            <a:r>
              <a:rPr lang="es-EC" sz="1600" b="1" dirty="0" smtClean="0">
                <a:latin typeface="Times New Roman" panose="02020603050405020304" pitchFamily="18" charset="0"/>
                <a:cs typeface="Times New Roman" panose="02020603050405020304" pitchFamily="18" charset="0"/>
              </a:rPr>
              <a:t>Denuncia </a:t>
            </a:r>
            <a:r>
              <a:rPr lang="es-EC" sz="1600" b="1" dirty="0">
                <a:latin typeface="Times New Roman" panose="02020603050405020304" pitchFamily="18" charset="0"/>
                <a:cs typeface="Times New Roman" panose="02020603050405020304" pitchFamily="18" charset="0"/>
              </a:rPr>
              <a:t>de Acoso </a:t>
            </a:r>
            <a:r>
              <a:rPr lang="es-EC" sz="1600" b="1" dirty="0" smtClean="0">
                <a:latin typeface="Times New Roman" panose="02020603050405020304" pitchFamily="18" charset="0"/>
                <a:cs typeface="Times New Roman" panose="02020603050405020304" pitchFamily="18" charset="0"/>
              </a:rPr>
              <a:t>Formal</a:t>
            </a:r>
          </a:p>
          <a:p>
            <a:pPr marL="0" indent="0" algn="just">
              <a:buNone/>
            </a:pPr>
            <a:endParaRPr lang="es-EC" sz="1600" b="1" dirty="0" smtClean="0">
              <a:latin typeface="Times New Roman" panose="02020603050405020304" pitchFamily="18" charset="0"/>
              <a:cs typeface="Times New Roman" panose="02020603050405020304" pitchFamily="18" charset="0"/>
            </a:endParaRPr>
          </a:p>
          <a:p>
            <a:pPr marL="0" indent="0" algn="just">
              <a:buNone/>
            </a:pPr>
            <a:r>
              <a:rPr lang="es-EC" sz="1600" b="1" dirty="0" smtClean="0">
                <a:latin typeface="Times New Roman" panose="02020603050405020304" pitchFamily="18" charset="0"/>
                <a:cs typeface="Times New Roman" panose="02020603050405020304" pitchFamily="18" charset="0"/>
              </a:rPr>
              <a:t>Procedimiento </a:t>
            </a:r>
            <a:r>
              <a:rPr lang="es-EC" sz="1600" b="1" dirty="0">
                <a:latin typeface="Times New Roman" panose="02020603050405020304" pitchFamily="18" charset="0"/>
                <a:cs typeface="Times New Roman" panose="02020603050405020304" pitchFamily="18" charset="0"/>
              </a:rPr>
              <a:t>de Denuncia de Acoso Formal</a:t>
            </a:r>
            <a:r>
              <a:rPr lang="es-EC" sz="1600" b="1" dirty="0" smtClean="0">
                <a:latin typeface="Times New Roman" panose="02020603050405020304" pitchFamily="18" charset="0"/>
                <a:cs typeface="Times New Roman" panose="02020603050405020304" pitchFamily="18" charset="0"/>
              </a:rPr>
              <a:t>:</a:t>
            </a:r>
            <a:endParaRPr lang="en-US" sz="1600" dirty="0">
              <a:latin typeface="Times New Roman" panose="02020603050405020304" pitchFamily="18" charset="0"/>
              <a:cs typeface="Times New Roman" panose="02020603050405020304" pitchFamily="18" charset="0"/>
            </a:endParaRPr>
          </a:p>
          <a:p>
            <a:pPr marL="0" indent="0" algn="just">
              <a:buNone/>
            </a:pPr>
            <a:r>
              <a:rPr lang="es-EC" sz="1600" dirty="0">
                <a:latin typeface="Times New Roman" panose="02020603050405020304" pitchFamily="18" charset="0"/>
                <a:cs typeface="Times New Roman" panose="02020603050405020304" pitchFamily="18" charset="0"/>
              </a:rPr>
              <a:t>Cualquier colaborador/a que considere estar sufriendo situaciones de acoso psicológico puede: plantear inicialmente una Denuncia formal. También puede ocurrir que quien perciba una situación de acoso psicológico intente resolverlo de manera informal. La elección de uno u otro procedimiento dependerá de la persona que plantea la Denuncia. Así distinguimos los procedimientos informales y los de carácter formal:</a:t>
            </a:r>
            <a:endParaRPr lang="en-US" sz="1600" dirty="0">
              <a:latin typeface="Times New Roman" panose="02020603050405020304" pitchFamily="18" charset="0"/>
              <a:cs typeface="Times New Roman" panose="02020603050405020304" pitchFamily="18" charset="0"/>
            </a:endParaRPr>
          </a:p>
          <a:p>
            <a:pPr marL="0" indent="0" algn="just">
              <a:buNone/>
            </a:pPr>
            <a:r>
              <a:rPr lang="es-EC" sz="1600" b="1" dirty="0" smtClean="0">
                <a:latin typeface="Times New Roman" panose="02020603050405020304" pitchFamily="18" charset="0"/>
                <a:cs typeface="Times New Roman" panose="02020603050405020304" pitchFamily="18" charset="0"/>
              </a:rPr>
              <a:t>Denuncia Informal:</a:t>
            </a:r>
          </a:p>
          <a:p>
            <a:pPr marL="0" indent="0" algn="just">
              <a:buNone/>
            </a:pPr>
            <a:r>
              <a:rPr lang="es-EC" sz="1600" dirty="0" smtClean="0">
                <a:latin typeface="Times New Roman" panose="02020603050405020304" pitchFamily="18" charset="0"/>
                <a:cs typeface="Times New Roman" panose="02020603050405020304" pitchFamily="18" charset="0"/>
              </a:rPr>
              <a:t>Aun cuando la denuncia sea informal, aún prevalece el acuerdo de confidencialidad para proteger la identidad de la persona. En es caso del acusado participará en una reunión, en donde intervendrán los profesionales calificados. Si la situación permite se tratará de establecer acuerdos para alcanzar soluciones.</a:t>
            </a:r>
            <a:endParaRPr lang="en-US" sz="1600" dirty="0">
              <a:latin typeface="Times New Roman" panose="02020603050405020304" pitchFamily="18" charset="0"/>
              <a:cs typeface="Times New Roman" panose="02020603050405020304" pitchFamily="18" charset="0"/>
            </a:endParaRPr>
          </a:p>
        </p:txBody>
      </p:sp>
      <p:pic>
        <p:nvPicPr>
          <p:cNvPr id="2" name="Imagen 1"/>
          <p:cNvPicPr>
            <a:picLocks noChangeAspect="1"/>
          </p:cNvPicPr>
          <p:nvPr/>
        </p:nvPicPr>
        <p:blipFill>
          <a:blip r:embed="rId2"/>
          <a:stretch>
            <a:fillRect/>
          </a:stretch>
        </p:blipFill>
        <p:spPr>
          <a:xfrm>
            <a:off x="0" y="5133456"/>
            <a:ext cx="2068931" cy="1724544"/>
          </a:xfrm>
          <a:prstGeom prst="rect">
            <a:avLst/>
          </a:prstGeom>
        </p:spPr>
      </p:pic>
    </p:spTree>
    <p:extLst>
      <p:ext uri="{BB962C8B-B14F-4D97-AF65-F5344CB8AC3E}">
        <p14:creationId xmlns:p14="http://schemas.microsoft.com/office/powerpoint/2010/main" val="32099797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Marcador de contenido 1"/>
          <p:cNvPicPr>
            <a:picLocks noGrp="1" noChangeAspect="1"/>
          </p:cNvPicPr>
          <p:nvPr>
            <p:ph sz="half" idx="1"/>
          </p:nvPr>
        </p:nvPicPr>
        <p:blipFill>
          <a:blip r:embed="rId2"/>
          <a:stretch>
            <a:fillRect/>
          </a:stretch>
        </p:blipFill>
        <p:spPr>
          <a:xfrm>
            <a:off x="338272" y="829283"/>
            <a:ext cx="3815715" cy="5212080"/>
          </a:xfrm>
          <a:prstGeom prst="rect">
            <a:avLst/>
          </a:prstGeom>
        </p:spPr>
      </p:pic>
      <p:sp>
        <p:nvSpPr>
          <p:cNvPr id="4" name="Marcador de contenido 3"/>
          <p:cNvSpPr>
            <a:spLocks noGrp="1"/>
          </p:cNvSpPr>
          <p:nvPr>
            <p:ph sz="half" idx="2"/>
          </p:nvPr>
        </p:nvSpPr>
        <p:spPr>
          <a:xfrm>
            <a:off x="4414345" y="546539"/>
            <a:ext cx="4859659" cy="5494824"/>
          </a:xfrm>
        </p:spPr>
        <p:txBody>
          <a:bodyPr>
            <a:normAutofit fontScale="85000" lnSpcReduction="10000"/>
          </a:bodyPr>
          <a:lstStyle/>
          <a:p>
            <a:pPr marL="0" indent="0" algn="just">
              <a:buNone/>
            </a:pPr>
            <a:r>
              <a:rPr lang="es-EC" sz="1900" dirty="0">
                <a:latin typeface="Times New Roman" panose="02020603050405020304" pitchFamily="18" charset="0"/>
                <a:cs typeface="Times New Roman" panose="02020603050405020304" pitchFamily="18" charset="0"/>
              </a:rPr>
              <a:t>La formulación de la Denuncia Formal</a:t>
            </a:r>
            <a:r>
              <a:rPr lang="es-EC" sz="1900" dirty="0" smtClean="0">
                <a:latin typeface="Times New Roman" panose="02020603050405020304" pitchFamily="18" charset="0"/>
                <a:cs typeface="Times New Roman" panose="02020603050405020304" pitchFamily="18" charset="0"/>
              </a:rPr>
              <a:t>:</a:t>
            </a:r>
            <a:endParaRPr lang="en-US" sz="1900" dirty="0">
              <a:latin typeface="Times New Roman" panose="02020603050405020304" pitchFamily="18" charset="0"/>
              <a:cs typeface="Times New Roman" panose="02020603050405020304" pitchFamily="18" charset="0"/>
            </a:endParaRPr>
          </a:p>
          <a:p>
            <a:pPr marL="0" indent="0" algn="just">
              <a:buNone/>
            </a:pPr>
            <a:r>
              <a:rPr lang="es-EC" sz="1900" dirty="0">
                <a:latin typeface="Times New Roman" panose="02020603050405020304" pitchFamily="18" charset="0"/>
                <a:cs typeface="Times New Roman" panose="02020603050405020304" pitchFamily="18" charset="0"/>
              </a:rPr>
              <a:t>Cuando la intervención informal no arregla el problema la persona acosada puede plantear una Denuncia Formal. Esta Denuncia deberá ir dirigía a: Bienestar Social, Seguridad Industrial y/o Salud Ocupacional quienes serán los encargados de la recepción de los casos de Acoso Psicosocial, Violencia o Discriminación en el Trabajo. Cada uno de ellos/as puede </a:t>
            </a:r>
            <a:r>
              <a:rPr lang="es-EC" sz="1900" dirty="0" err="1">
                <a:latin typeface="Times New Roman" panose="02020603050405020304" pitchFamily="18" charset="0"/>
                <a:cs typeface="Times New Roman" panose="02020603050405020304" pitchFamily="18" charset="0"/>
              </a:rPr>
              <a:t>puede</a:t>
            </a:r>
            <a:r>
              <a:rPr lang="es-EC" sz="1900" dirty="0">
                <a:latin typeface="Times New Roman" panose="02020603050405020304" pitchFamily="18" charset="0"/>
                <a:cs typeface="Times New Roman" panose="02020603050405020304" pitchFamily="18" charset="0"/>
              </a:rPr>
              <a:t> ayudar a la persona acosada a formular la Denuncia y en las otras etapas de este protocolo. Esta Denuncia debe ser formulada por escrito, y siempre se guardará un registro.</a:t>
            </a:r>
            <a:endParaRPr lang="en-US" sz="1900" dirty="0">
              <a:latin typeface="Times New Roman" panose="02020603050405020304" pitchFamily="18" charset="0"/>
              <a:cs typeface="Times New Roman" panose="02020603050405020304" pitchFamily="18" charset="0"/>
            </a:endParaRPr>
          </a:p>
          <a:p>
            <a:pPr marL="0" indent="0" algn="just">
              <a:buNone/>
            </a:pPr>
            <a:endParaRPr lang="en-US" sz="1900" dirty="0">
              <a:latin typeface="Times New Roman" panose="02020603050405020304" pitchFamily="18" charset="0"/>
              <a:cs typeface="Times New Roman" panose="02020603050405020304" pitchFamily="18" charset="0"/>
            </a:endParaRPr>
          </a:p>
          <a:p>
            <a:pPr marL="0" indent="0" algn="just">
              <a:buNone/>
            </a:pPr>
            <a:r>
              <a:rPr lang="es-EC" sz="1900" dirty="0" smtClean="0">
                <a:latin typeface="Times New Roman" panose="02020603050405020304" pitchFamily="18" charset="0"/>
                <a:cs typeface="Times New Roman" panose="02020603050405020304" pitchFamily="18" charset="0"/>
              </a:rPr>
              <a:t> </a:t>
            </a:r>
            <a:r>
              <a:rPr lang="es-EC" sz="1900" b="1" dirty="0">
                <a:latin typeface="Times New Roman" panose="02020603050405020304" pitchFamily="18" charset="0"/>
                <a:cs typeface="Times New Roman" panose="02020603050405020304" pitchFamily="18" charset="0"/>
              </a:rPr>
              <a:t>La mediación</a:t>
            </a:r>
            <a:r>
              <a:rPr lang="es-EC" sz="1900" b="1" dirty="0" smtClean="0">
                <a:latin typeface="Times New Roman" panose="02020603050405020304" pitchFamily="18" charset="0"/>
                <a:cs typeface="Times New Roman" panose="02020603050405020304" pitchFamily="18" charset="0"/>
              </a:rPr>
              <a:t>.</a:t>
            </a:r>
            <a:endParaRPr lang="en-US" sz="1900" b="1" dirty="0">
              <a:latin typeface="Times New Roman" panose="02020603050405020304" pitchFamily="18" charset="0"/>
              <a:cs typeface="Times New Roman" panose="02020603050405020304" pitchFamily="18" charset="0"/>
            </a:endParaRPr>
          </a:p>
          <a:p>
            <a:pPr marL="0" indent="0" algn="just">
              <a:buNone/>
            </a:pPr>
            <a:r>
              <a:rPr lang="es-EC" sz="1900" dirty="0">
                <a:latin typeface="Times New Roman" panose="02020603050405020304" pitchFamily="18" charset="0"/>
                <a:cs typeface="Times New Roman" panose="02020603050405020304" pitchFamily="18" charset="0"/>
              </a:rPr>
              <a:t>Si la intervención informal no ha tenido éxito, y antes de proseguir con el procedimiento formal, se puede plantear una mediación. Esta debe ser confidencial, libre, voluntaria y basada en la buena fe de todos los implicados. En el caso de que el presunto autor sea un superior jerárquico la relación de  poder hace poco previsible  el éxito de la mediación.</a:t>
            </a:r>
            <a:endParaRPr lang="en-US" sz="1900" dirty="0">
              <a:latin typeface="Times New Roman" panose="02020603050405020304" pitchFamily="18" charset="0"/>
              <a:cs typeface="Times New Roman" panose="02020603050405020304" pitchFamily="18" charset="0"/>
            </a:endParaRPr>
          </a:p>
          <a:p>
            <a:endParaRPr lang="en-US" dirty="0"/>
          </a:p>
        </p:txBody>
      </p:sp>
      <p:pic>
        <p:nvPicPr>
          <p:cNvPr id="5" name="Imagen 4"/>
          <p:cNvPicPr>
            <a:picLocks noChangeAspect="1"/>
          </p:cNvPicPr>
          <p:nvPr/>
        </p:nvPicPr>
        <p:blipFill>
          <a:blip r:embed="rId3"/>
          <a:stretch>
            <a:fillRect/>
          </a:stretch>
        </p:blipFill>
        <p:spPr>
          <a:xfrm>
            <a:off x="10410452" y="86784"/>
            <a:ext cx="1781548" cy="1484998"/>
          </a:xfrm>
          <a:prstGeom prst="rect">
            <a:avLst/>
          </a:prstGeom>
        </p:spPr>
      </p:pic>
    </p:spTree>
    <p:extLst>
      <p:ext uri="{BB962C8B-B14F-4D97-AF65-F5344CB8AC3E}">
        <p14:creationId xmlns:p14="http://schemas.microsoft.com/office/powerpoint/2010/main" val="3622758658"/>
      </p:ext>
    </p:extLst>
  </p:cSld>
  <p:clrMapOvr>
    <a:masterClrMapping/>
  </p:clrMapOvr>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1280</TotalTime>
  <Words>1174</Words>
  <Application>Microsoft Office PowerPoint</Application>
  <PresentationFormat>Panorámica</PresentationFormat>
  <Paragraphs>74</Paragraphs>
  <Slides>13</Slides>
  <Notes>0</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13</vt:i4>
      </vt:variant>
    </vt:vector>
  </HeadingPairs>
  <TitlesOfParts>
    <vt:vector size="21" baseType="lpstr">
      <vt:lpstr>Arial</vt:lpstr>
      <vt:lpstr>Arial Black</vt:lpstr>
      <vt:lpstr>Calibri</vt:lpstr>
      <vt:lpstr>Times New Roman</vt:lpstr>
      <vt:lpstr>Trebuchet MS</vt:lpstr>
      <vt:lpstr>Wingdings</vt:lpstr>
      <vt:lpstr>Wingdings 3</vt:lpstr>
      <vt:lpstr>Faceta</vt:lpstr>
      <vt:lpstr>   PROTOCOLO DE PREVENCIÓN Y ATENCIÓN DE CASOS DE DISCRIMINACIÓN, ACOSO LABORAL Y TODA FORMA DE VIOLENCIA EN LOS ESPACIOS DE TRABAJO  </vt:lpstr>
      <vt:lpstr>Presentación de PowerPoint</vt:lpstr>
      <vt:lpstr> Comité de Convivencia:   </vt:lpstr>
      <vt:lpstr>Presentación de PowerPoint</vt:lpstr>
      <vt:lpstr>Política</vt:lpstr>
      <vt:lpstr>Presentación de PowerPoint</vt:lpstr>
      <vt:lpstr>Presentación de PowerPoint</vt:lpstr>
      <vt:lpstr>Presentación de PowerPoint</vt:lpstr>
      <vt:lpstr>Presentación de PowerPoint</vt:lpstr>
      <vt:lpstr>Presentación de PowerPoint</vt:lpstr>
      <vt:lpstr>                           DIAGRAMA DEL FLUJO</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PROTOCOLO DE PREVENCIÓN Y ATENCIÓN DE CASOS DE DISCRIMINACIÓN, ACOSO LABORAL Y TODA FORMA DE VIOLENCIA EN LOS ESPACIOS DE TRABAJO</dc:title>
  <dc:creator>bakup01</dc:creator>
  <cp:lastModifiedBy>bakup01</cp:lastModifiedBy>
  <cp:revision>24</cp:revision>
  <dcterms:created xsi:type="dcterms:W3CDTF">2021-10-12T22:01:10Z</dcterms:created>
  <dcterms:modified xsi:type="dcterms:W3CDTF">2021-10-13T20:27:27Z</dcterms:modified>
</cp:coreProperties>
</file>