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3" r:id="rId13"/>
    <p:sldId id="284" r:id="rId14"/>
    <p:sldId id="282" r:id="rId15"/>
    <p:sldId id="286" r:id="rId16"/>
    <p:sldId id="287" r:id="rId17"/>
    <p:sldId id="288" r:id="rId18"/>
    <p:sldId id="289" r:id="rId19"/>
    <p:sldId id="259" r:id="rId2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7" autoAdjust="0"/>
    <p:restoredTop sz="94660"/>
  </p:normalViewPr>
  <p:slideViewPr>
    <p:cSldViewPr>
      <p:cViewPr varScale="1">
        <p:scale>
          <a:sx n="82" d="100"/>
          <a:sy n="82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1A8E-8D68-400D-B3D2-01A5CE5222DF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4B1B-F1D4-4F03-B847-6B3D0C600E1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1A8E-8D68-400D-B3D2-01A5CE5222DF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4B1B-F1D4-4F03-B847-6B3D0C600E1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1A8E-8D68-400D-B3D2-01A5CE5222DF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4B1B-F1D4-4F03-B847-6B3D0C600E1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1A8E-8D68-400D-B3D2-01A5CE5222DF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4B1B-F1D4-4F03-B847-6B3D0C600E1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1A8E-8D68-400D-B3D2-01A5CE5222DF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4B1B-F1D4-4F03-B847-6B3D0C600E1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1A8E-8D68-400D-B3D2-01A5CE5222DF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4B1B-F1D4-4F03-B847-6B3D0C600E1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1A8E-8D68-400D-B3D2-01A5CE5222DF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4B1B-F1D4-4F03-B847-6B3D0C600E1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1A8E-8D68-400D-B3D2-01A5CE5222DF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4B1B-F1D4-4F03-B847-6B3D0C600E1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1A8E-8D68-400D-B3D2-01A5CE5222DF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4B1B-F1D4-4F03-B847-6B3D0C600E1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1A8E-8D68-400D-B3D2-01A5CE5222DF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4B1B-F1D4-4F03-B847-6B3D0C600E1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1A8E-8D68-400D-B3D2-01A5CE5222DF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4B1B-F1D4-4F03-B847-6B3D0C600E1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01A8E-8D68-400D-B3D2-01A5CE5222DF}" type="datetimeFigureOut">
              <a:rPr lang="es-EC" smtClean="0"/>
              <a:t>21/10/2021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4B1B-F1D4-4F03-B847-6B3D0C600E16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2428868"/>
            <a:ext cx="4502304" cy="1864228"/>
          </a:xfrm>
        </p:spPr>
        <p:txBody>
          <a:bodyPr>
            <a:noAutofit/>
          </a:bodyPr>
          <a:lstStyle/>
          <a:p>
            <a:r>
              <a:rPr lang="es-EC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PROGRAMA DE PREVENCIÓN DE RIESGOS PSICOSOCIALES 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20" y="5085184"/>
            <a:ext cx="4143404" cy="648072"/>
          </a:xfrm>
        </p:spPr>
        <p:txBody>
          <a:bodyPr>
            <a:normAutofit/>
          </a:bodyPr>
          <a:lstStyle/>
          <a:p>
            <a:r>
              <a:rPr lang="es-EC" dirty="0">
                <a:latin typeface="Arial" pitchFamily="34" charset="0"/>
                <a:cs typeface="Arial" pitchFamily="34" charset="0"/>
              </a:rPr>
              <a:t>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EAEB23-088F-4F56-84AB-B9E5BBA1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endParaRPr lang="es-EC" dirty="0"/>
          </a:p>
          <a:p>
            <a:pPr marL="0" indent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Prev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nc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ió</a:t>
            </a:r>
            <a:r>
              <a:rPr lang="es-EC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s-EC" b="1" kern="0" spc="-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Primaria</a:t>
            </a:r>
            <a:endParaRPr lang="es-EC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dirty="0"/>
              <a:t>Con ello cada persona sabe que esta formando parte de lo que puede y no hacer a nivel de la institución  </a:t>
            </a:r>
          </a:p>
        </p:txBody>
      </p:sp>
    </p:spTree>
    <p:extLst>
      <p:ext uri="{BB962C8B-B14F-4D97-AF65-F5344CB8AC3E}">
        <p14:creationId xmlns:p14="http://schemas.microsoft.com/office/powerpoint/2010/main" val="377985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EAEB23-088F-4F56-84AB-B9E5BBA1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endParaRPr lang="es-EC" dirty="0"/>
          </a:p>
          <a:p>
            <a:pPr marL="0" indent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Prev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nc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ió</a:t>
            </a:r>
            <a:r>
              <a:rPr lang="es-EC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s-EC" b="1" kern="0" spc="-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Primaria</a:t>
            </a:r>
            <a:endParaRPr lang="es-EC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dirty="0"/>
              <a:t>Una forma de participación es formar parte del os diferentes comités, y a través de ellos hacer llegar sus puntos de vista y mejoras </a:t>
            </a:r>
          </a:p>
        </p:txBody>
      </p:sp>
    </p:spTree>
    <p:extLst>
      <p:ext uri="{BB962C8B-B14F-4D97-AF65-F5344CB8AC3E}">
        <p14:creationId xmlns:p14="http://schemas.microsoft.com/office/powerpoint/2010/main" val="2580436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EAEB23-088F-4F56-84AB-B9E5BBA1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endParaRPr lang="es-EC" dirty="0"/>
          </a:p>
          <a:p>
            <a:pPr marL="0" indent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Prev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nc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ió</a:t>
            </a:r>
            <a:r>
              <a:rPr lang="es-EC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s-EC" b="1" kern="0" spc="-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Primaria</a:t>
            </a:r>
          </a:p>
          <a:p>
            <a:pPr marL="0" indent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lang="es-EC" b="1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parte de la prevención primaria, hemos desarrollado: Ejercítate </a:t>
            </a:r>
          </a:p>
          <a:p>
            <a:pPr marL="0" indent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lang="es-EC" b="1" kern="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que esta forma disminuyas el estrés haciendo ejercicio </a:t>
            </a:r>
            <a:endParaRPr lang="es-EC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1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EAEB23-088F-4F56-84AB-B9E5BBA1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endParaRPr lang="es-EC" dirty="0"/>
          </a:p>
          <a:p>
            <a:pPr marL="0" indent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Prev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nc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ió</a:t>
            </a:r>
            <a:r>
              <a:rPr lang="es-EC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s-EC" b="1" kern="0" spc="-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Primaria</a:t>
            </a:r>
          </a:p>
          <a:p>
            <a:pPr marL="0" indent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lang="es-EC" kern="0" spc="-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También hemos desarrollado alianza con el Servicio del Comedor para los </a:t>
            </a:r>
            <a:r>
              <a:rPr lang="es-EC" kern="0" spc="-5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Frutívoros</a:t>
            </a:r>
            <a:r>
              <a:rPr lang="es-EC" kern="0" spc="-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con lo cual puedes tener mayor consumo de frutas </a:t>
            </a:r>
          </a:p>
        </p:txBody>
      </p:sp>
    </p:spTree>
    <p:extLst>
      <p:ext uri="{BB962C8B-B14F-4D97-AF65-F5344CB8AC3E}">
        <p14:creationId xmlns:p14="http://schemas.microsoft.com/office/powerpoint/2010/main" val="1666087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EAEB23-088F-4F56-84AB-B9E5BBA1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endParaRPr lang="es-EC" dirty="0"/>
          </a:p>
          <a:p>
            <a:pPr marL="0" indent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Prev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nc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ió</a:t>
            </a:r>
            <a:r>
              <a:rPr lang="es-EC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Secundaria</a:t>
            </a:r>
            <a:endParaRPr lang="es-EC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dirty="0"/>
              <a:t>Es la prevención cuando presentas efectos de los Factores de Riesgo Psicosocial, </a:t>
            </a:r>
          </a:p>
        </p:txBody>
      </p:sp>
    </p:spTree>
    <p:extLst>
      <p:ext uri="{BB962C8B-B14F-4D97-AF65-F5344CB8AC3E}">
        <p14:creationId xmlns:p14="http://schemas.microsoft.com/office/powerpoint/2010/main" val="727670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EAEB23-088F-4F56-84AB-B9E5BBA1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endParaRPr lang="es-EC" dirty="0"/>
          </a:p>
          <a:p>
            <a:pPr marL="0" indent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Prev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nc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ió</a:t>
            </a:r>
            <a:r>
              <a:rPr lang="es-EC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Secundaria</a:t>
            </a:r>
            <a:endParaRPr lang="es-EC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dirty="0"/>
              <a:t>Para ello la Unidad de Salud y Seguridad Ocupacional en conjunto con  Gestión Humana y Bienestar Social realizará intervenciones en las áreas de ser necesario</a:t>
            </a:r>
          </a:p>
        </p:txBody>
      </p:sp>
    </p:spTree>
    <p:extLst>
      <p:ext uri="{BB962C8B-B14F-4D97-AF65-F5344CB8AC3E}">
        <p14:creationId xmlns:p14="http://schemas.microsoft.com/office/powerpoint/2010/main" val="1265928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EAEB23-088F-4F56-84AB-B9E5BBA1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endParaRPr lang="es-EC" dirty="0"/>
          </a:p>
          <a:p>
            <a:pPr marL="0" indent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Prev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nc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ió</a:t>
            </a:r>
            <a:r>
              <a:rPr lang="es-EC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Secundaria</a:t>
            </a:r>
          </a:p>
          <a:p>
            <a:pPr marL="0" indent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lang="es-EC" kern="0" spc="-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caso que ser víctima de Violencia puedes consultar el Protocolo de Prevención de Violencia en los espacios Laborales </a:t>
            </a:r>
            <a:endParaRPr lang="es-EC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46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EAEB23-088F-4F56-84AB-B9E5BBA1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endParaRPr lang="es-EC" dirty="0"/>
          </a:p>
          <a:p>
            <a:pPr marL="0" indent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Prev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nc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ió</a:t>
            </a:r>
            <a:r>
              <a:rPr lang="es-EC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Terciaria</a:t>
            </a:r>
          </a:p>
          <a:p>
            <a:pPr marL="0" indent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lang="es-EC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la prevención que se focaliza en </a:t>
            </a:r>
            <a:r>
              <a:rPr lang="es-EC" kern="0" spc="-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permitir que si fuiste víctima por ejemplo de violencia puedas reintegrarte a tu trabajo</a:t>
            </a:r>
            <a:endParaRPr lang="es-EC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42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EAEB23-088F-4F56-84AB-B9E5BBA1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endParaRPr lang="es-EC" dirty="0"/>
          </a:p>
          <a:p>
            <a:pPr marL="0" indent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¡¡¡Recuerda!!!</a:t>
            </a:r>
          </a:p>
          <a:p>
            <a:pPr marL="0" indent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lang="es-EC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 año a través de una encuesta se realizará la Evaluación de Riesgo Psicosocial</a:t>
            </a:r>
            <a:r>
              <a:rPr lang="es-EC" kern="0" spc="-5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así siempre respóndelo francamente, la información es confidencial con la Unidad de Salud y Seguridad Ocupacional </a:t>
            </a:r>
            <a:endParaRPr lang="es-EC" kern="0" spc="-5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708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5BF23A-0F2B-43B8-87F5-987719373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88" y="2276872"/>
            <a:ext cx="7931224" cy="1684784"/>
          </a:xfrm>
        </p:spPr>
        <p:txBody>
          <a:bodyPr/>
          <a:lstStyle/>
          <a:p>
            <a:r>
              <a:rPr lang="es-EC" dirty="0"/>
              <a:t>El Programa de Riesgo Psicosocial busca prevenir daños por los factores de riesgo psicosocial de </a:t>
            </a:r>
            <a:r>
              <a:rPr lang="es-EC" dirty="0" err="1"/>
              <a:t>l@s</a:t>
            </a:r>
            <a:r>
              <a:rPr lang="es-EC" dirty="0"/>
              <a:t> colaboradores/as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EAEB23-088F-4F56-84AB-B9E5BBA1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54461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C" b="1" i="0" dirty="0">
                <a:solidFill>
                  <a:srgbClr val="666666"/>
                </a:solidFill>
                <a:effectLst/>
                <a:latin typeface="pt_sansregular"/>
              </a:rPr>
              <a:t>Los factores psicosociales se definen como:</a:t>
            </a:r>
          </a:p>
          <a:p>
            <a:pPr marL="0" indent="0" algn="just">
              <a:buNone/>
            </a:pPr>
            <a:r>
              <a:rPr lang="es-EC" b="0" i="0" dirty="0">
                <a:solidFill>
                  <a:srgbClr val="666666"/>
                </a:solidFill>
                <a:effectLst/>
                <a:latin typeface="pt_sansregular"/>
              </a:rPr>
              <a:t> Aquellas condiciones presentes en una situación laboral directamente relacionadas con: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C" dirty="0">
                <a:solidFill>
                  <a:srgbClr val="666666"/>
                </a:solidFill>
                <a:latin typeface="pt_sansregular"/>
              </a:rPr>
              <a:t>L</a:t>
            </a:r>
            <a:r>
              <a:rPr lang="es-EC" b="0" i="0" dirty="0">
                <a:solidFill>
                  <a:srgbClr val="666666"/>
                </a:solidFill>
                <a:effectLst/>
                <a:latin typeface="pt_sansregular"/>
              </a:rPr>
              <a:t>a organización del trabajo y su entorno social,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C" b="0" i="0" dirty="0">
                <a:solidFill>
                  <a:srgbClr val="666666"/>
                </a:solidFill>
                <a:effectLst/>
                <a:latin typeface="pt_sansregular"/>
              </a:rPr>
              <a:t>Con el contenido de trabajo y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C" dirty="0">
                <a:solidFill>
                  <a:srgbClr val="666666"/>
                </a:solidFill>
                <a:latin typeface="pt_sansregular"/>
              </a:rPr>
              <a:t>L</a:t>
            </a:r>
            <a:r>
              <a:rPr lang="es-EC" b="0" i="0" dirty="0">
                <a:solidFill>
                  <a:srgbClr val="666666"/>
                </a:solidFill>
                <a:effectLst/>
                <a:latin typeface="pt_sansregular"/>
              </a:rPr>
              <a:t>a realización de la tarea </a:t>
            </a:r>
          </a:p>
          <a:p>
            <a:pPr marL="0" indent="0" algn="just">
              <a:buNone/>
            </a:pPr>
            <a:r>
              <a:rPr lang="es-EC" b="0" i="0" dirty="0">
                <a:solidFill>
                  <a:srgbClr val="666666"/>
                </a:solidFill>
                <a:effectLst/>
                <a:latin typeface="pt_sansregular"/>
              </a:rPr>
              <a:t>y que se presentan con capacidad para afectar el desarrollo del trabajo y la salud (física, psíquica o social) del trabajador.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4507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EAEB23-088F-4F56-84AB-B9E5BBA1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r>
              <a:rPr lang="es-EC" dirty="0"/>
              <a:t>OBJETIVO GENERAL: </a:t>
            </a:r>
          </a:p>
          <a:p>
            <a:pPr marL="0" indent="0" algn="just">
              <a:buNone/>
            </a:pPr>
            <a:r>
              <a:rPr lang="es-E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Prevenir y/o minimizar los riesgos psicosociales en el personal de Fundación Tierra Nueva para mejorar las condiciones de trabajo y salud de las/los colaboradores/as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2061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EAEB23-088F-4F56-84AB-B9E5BBA1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r>
              <a:rPr lang="es-EC" sz="3600" b="1" kern="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lang="es-EC" sz="3600" b="1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s-EC" sz="3600" b="1" kern="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s-EC" sz="3600" b="1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EC" sz="3600" b="1" kern="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s-EC" sz="3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EC" sz="3600" b="1" kern="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C" sz="3600" b="1" kern="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EC" sz="3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EC" sz="3600" b="1" kern="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C" sz="3600" b="1" kern="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EC" sz="3600" b="1" kern="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s-EC" sz="3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</a:t>
            </a:r>
            <a:r>
              <a:rPr lang="es-EC" sz="3600" b="1" kern="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EC" sz="3600" b="1" kern="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EC" sz="3600" b="1" kern="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EC" sz="3600" b="1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ió</a:t>
            </a:r>
            <a:r>
              <a:rPr lang="es-EC" sz="3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s-EC" sz="3600" b="1" kern="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es-EC" sz="3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s-EC" sz="3600" b="1" kern="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C" sz="3600" b="1" kern="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</a:t>
            </a:r>
            <a:r>
              <a:rPr lang="es-EC" sz="3600" b="1" kern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gr</a:t>
            </a:r>
            <a:r>
              <a:rPr lang="es-EC" sz="3600" b="1" kern="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EC" sz="3600" b="1" kern="0" spc="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s-EC" sz="3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a:</a:t>
            </a:r>
            <a:r>
              <a:rPr lang="es-EC" sz="3600" dirty="0"/>
              <a:t> </a:t>
            </a:r>
          </a:p>
          <a:p>
            <a:pPr marL="0" marR="508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EC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s-EC" spc="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Progra</a:t>
            </a:r>
            <a:r>
              <a:rPr lang="es-EC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s-EC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EC" spc="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es-EC" spc="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C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s-EC" spc="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EC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EC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s-EC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EC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s-EC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EC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EC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ón</a:t>
            </a:r>
            <a:r>
              <a:rPr lang="es-EC" spc="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es-EC" spc="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C" spc="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EC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EC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EC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s-EC" spc="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s-EC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os Ps</a:t>
            </a:r>
            <a:r>
              <a:rPr lang="es-EC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EC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cos</a:t>
            </a:r>
            <a:r>
              <a:rPr lang="es-EC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EC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EC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EC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EC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s-EC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es</a:t>
            </a:r>
            <a:r>
              <a:rPr lang="es-EC" spc="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será aplicado a </a:t>
            </a:r>
            <a:r>
              <a:rPr lang="es-EC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tod</a:t>
            </a:r>
            <a:r>
              <a:rPr lang="es-EC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@ colaborador/a de Fundación Tierra Nueva, independientemente del sistema al cual pertenezca. 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8084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EAEB23-088F-4F56-84AB-B9E5BBA1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endParaRPr lang="es-EC" dirty="0"/>
          </a:p>
          <a:p>
            <a:pPr marL="0" indent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lang="es-EC" b="1" kern="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EC" b="1" kern="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EC" b="1" kern="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EC" b="1" kern="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es-EC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 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es-EC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 </a:t>
            </a:r>
            <a:r>
              <a:rPr lang="es-EC" b="1" kern="0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ogr</a:t>
            </a:r>
            <a:r>
              <a:rPr lang="es-EC" b="1" kern="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EC" b="1" kern="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s-EC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EC" b="1" kern="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EC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 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Prev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nc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ió</a:t>
            </a:r>
            <a:r>
              <a:rPr lang="es-EC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s-EC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 </a:t>
            </a:r>
            <a:r>
              <a:rPr lang="es-EC" b="1" kern="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esg</a:t>
            </a:r>
            <a:r>
              <a:rPr lang="es-EC" b="1" kern="0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EC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 </a:t>
            </a:r>
            <a:r>
              <a:rPr lang="es-EC" b="1" kern="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s-EC" b="1" kern="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s-EC" b="1" kern="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s-EC" b="1" kern="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s-EC" b="1" kern="0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</a:t>
            </a:r>
            <a:endParaRPr lang="es-EC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08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 aplicarán diferentes intervenciones: </a:t>
            </a:r>
          </a:p>
          <a:p>
            <a:pPr marL="0" marR="508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C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Prevención Primaria, Secundaria y Terciaria</a:t>
            </a:r>
            <a:r>
              <a:rPr lang="es-EC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 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7449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EAEB23-088F-4F56-84AB-B9E5BBA1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endParaRPr lang="es-EC" dirty="0"/>
          </a:p>
          <a:p>
            <a:pPr marL="0" indent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Prev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nc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ió</a:t>
            </a:r>
            <a:r>
              <a:rPr lang="es-EC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s-EC" b="1" kern="0" spc="-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Primaria</a:t>
            </a:r>
            <a:endParaRPr lang="es-EC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dirty="0"/>
              <a:t>Básicamente está enfocada en prevenir las consecuencias de la exposición a factores de riesgo psicosocial </a:t>
            </a:r>
          </a:p>
          <a:p>
            <a:pPr marL="0" indent="0" algn="just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9013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EAEB23-088F-4F56-84AB-B9E5BBA1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endParaRPr lang="es-EC" dirty="0"/>
          </a:p>
          <a:p>
            <a:pPr marL="0" indent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Prev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nc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ió</a:t>
            </a:r>
            <a:r>
              <a:rPr lang="es-EC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s-EC" b="1" kern="0" spc="-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Primaria</a:t>
            </a:r>
            <a:endParaRPr lang="es-EC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dirty="0"/>
              <a:t>Minimizando los factores de riesgo psicosocial </a:t>
            </a:r>
          </a:p>
        </p:txBody>
      </p:sp>
    </p:spTree>
    <p:extLst>
      <p:ext uri="{BB962C8B-B14F-4D97-AF65-F5344CB8AC3E}">
        <p14:creationId xmlns:p14="http://schemas.microsoft.com/office/powerpoint/2010/main" val="3344010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EAEB23-088F-4F56-84AB-B9E5BBA12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endParaRPr lang="es-EC" dirty="0"/>
          </a:p>
          <a:p>
            <a:pPr marL="0" indent="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Prev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s-EC" b="1" kern="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nc</a:t>
            </a:r>
            <a:r>
              <a:rPr lang="es-EC" b="1" kern="0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ió</a:t>
            </a:r>
            <a:r>
              <a:rPr lang="es-EC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s-EC" b="1" kern="0" spc="-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Primaria</a:t>
            </a:r>
            <a:endParaRPr lang="es-EC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dirty="0"/>
              <a:t>Por ejemplo: se tiene que definir, comunicar y clarificar el nivel de participación de cada uno de </a:t>
            </a:r>
            <a:r>
              <a:rPr lang="es-EC" dirty="0" err="1"/>
              <a:t>l@s</a:t>
            </a:r>
            <a:r>
              <a:rPr lang="es-EC" dirty="0"/>
              <a:t> colaboradores/as </a:t>
            </a:r>
          </a:p>
        </p:txBody>
      </p:sp>
    </p:spTree>
    <p:extLst>
      <p:ext uri="{BB962C8B-B14F-4D97-AF65-F5344CB8AC3E}">
        <p14:creationId xmlns:p14="http://schemas.microsoft.com/office/powerpoint/2010/main" val="2590114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447</Words>
  <Application>Microsoft Office PowerPoint</Application>
  <PresentationFormat>Presentación en pantalla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pt_sansregular</vt:lpstr>
      <vt:lpstr>Times New Roman</vt:lpstr>
      <vt:lpstr>Wingdings</vt:lpstr>
      <vt:lpstr>Tema de Office</vt:lpstr>
      <vt:lpstr>PROGRAMA DE PREVENCIÓN DE RIESGOS PSICOSOCIALES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BACKUP25</dc:creator>
  <cp:lastModifiedBy>tavo tavo</cp:lastModifiedBy>
  <cp:revision>5</cp:revision>
  <dcterms:created xsi:type="dcterms:W3CDTF">2020-02-05T16:32:27Z</dcterms:created>
  <dcterms:modified xsi:type="dcterms:W3CDTF">2021-10-21T18:32:41Z</dcterms:modified>
</cp:coreProperties>
</file>